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0" r:id="rId1"/>
  </p:sldMasterIdLst>
  <p:notesMasterIdLst>
    <p:notesMasterId r:id="rId38"/>
  </p:notesMasterIdLst>
  <p:handoutMasterIdLst>
    <p:handoutMasterId r:id="rId39"/>
  </p:handoutMasterIdLst>
  <p:sldIdLst>
    <p:sldId id="275" r:id="rId2"/>
    <p:sldId id="340" r:id="rId3"/>
    <p:sldId id="560" r:id="rId4"/>
    <p:sldId id="562" r:id="rId5"/>
    <p:sldId id="607" r:id="rId6"/>
    <p:sldId id="566" r:id="rId7"/>
    <p:sldId id="587" r:id="rId8"/>
    <p:sldId id="564" r:id="rId9"/>
    <p:sldId id="559" r:id="rId10"/>
    <p:sldId id="568" r:id="rId11"/>
    <p:sldId id="569" r:id="rId12"/>
    <p:sldId id="571" r:id="rId13"/>
    <p:sldId id="610" r:id="rId14"/>
    <p:sldId id="579" r:id="rId15"/>
    <p:sldId id="590" r:id="rId16"/>
    <p:sldId id="609" r:id="rId17"/>
    <p:sldId id="608" r:id="rId18"/>
    <p:sldId id="589" r:id="rId19"/>
    <p:sldId id="592" r:id="rId20"/>
    <p:sldId id="573" r:id="rId21"/>
    <p:sldId id="586" r:id="rId22"/>
    <p:sldId id="580" r:id="rId23"/>
    <p:sldId id="581" r:id="rId24"/>
    <p:sldId id="611" r:id="rId25"/>
    <p:sldId id="596" r:id="rId26"/>
    <p:sldId id="594" r:id="rId27"/>
    <p:sldId id="598" r:id="rId28"/>
    <p:sldId id="599" r:id="rId29"/>
    <p:sldId id="613" r:id="rId30"/>
    <p:sldId id="601" r:id="rId31"/>
    <p:sldId id="602" r:id="rId32"/>
    <p:sldId id="606" r:id="rId33"/>
    <p:sldId id="603" r:id="rId34"/>
    <p:sldId id="604" r:id="rId35"/>
    <p:sldId id="597" r:id="rId36"/>
    <p:sldId id="342" r:id="rId37"/>
  </p:sldIdLst>
  <p:sldSz cx="12195175" cy="6858000"/>
  <p:notesSz cx="6858000" cy="9144000"/>
  <p:embeddedFontLst>
    <p:embeddedFont>
      <p:font typeface="Merriweather Light" panose="00000400000000000000" pitchFamily="2" charset="0"/>
      <p:regular r:id="rId40"/>
      <p:italic r:id="rId41"/>
    </p:embeddedFont>
    <p:embeddedFont>
      <p:font typeface="Merriweather Regular" panose="020B0604020202020204"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Open Sans Light" panose="020B0306030504020204" pitchFamily="34" charset="0"/>
      <p:regular r:id="rId50"/>
      <p:italic r:id="rId51"/>
    </p:embeddedFont>
    <p:embeddedFont>
      <p:font typeface="Segoe UI" panose="020B0502040204020203" pitchFamily="34" charset="0"/>
      <p:regular r:id="rId52"/>
      <p:bold r:id="rId53"/>
      <p:italic r:id="rId54"/>
      <p:boldItalic r:id="rId55"/>
    </p:embeddedFont>
    <p:embeddedFont>
      <p:font typeface="Verdana" panose="020B0604030504040204" pitchFamily="34" charset="0"/>
      <p:regular r:id="rId56"/>
      <p:bold r:id="rId57"/>
      <p:italic r:id="rId58"/>
      <p:boldItalic r:id="rId59"/>
    </p:embeddedFont>
  </p:embeddedFontLst>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0">
          <p15:clr>
            <a:srgbClr val="A4A3A4"/>
          </p15:clr>
        </p15:guide>
        <p15:guide id="2" orient="horz" pos="4038">
          <p15:clr>
            <a:srgbClr val="A4A3A4"/>
          </p15:clr>
        </p15:guide>
        <p15:guide id="3" orient="horz" pos="989">
          <p15:clr>
            <a:srgbClr val="A4A3A4"/>
          </p15:clr>
        </p15:guide>
        <p15:guide id="4" orient="horz" pos="2682">
          <p15:clr>
            <a:srgbClr val="A4A3A4"/>
          </p15:clr>
        </p15:guide>
        <p15:guide id="5" orient="horz" pos="104">
          <p15:clr>
            <a:srgbClr val="A4A3A4"/>
          </p15:clr>
        </p15:guide>
        <p15:guide id="6" orient="horz" pos="3351">
          <p15:clr>
            <a:srgbClr val="A4A3A4"/>
          </p15:clr>
        </p15:guide>
        <p15:guide id="7" orient="horz" pos="3181">
          <p15:clr>
            <a:srgbClr val="A4A3A4"/>
          </p15:clr>
        </p15:guide>
        <p15:guide id="8" orient="horz" pos="1074">
          <p15:clr>
            <a:srgbClr val="A4A3A4"/>
          </p15:clr>
        </p15:guide>
        <p15:guide id="9" orient="horz" pos="3593">
          <p15:clr>
            <a:srgbClr val="A4A3A4"/>
          </p15:clr>
        </p15:guide>
        <p15:guide id="10" pos="3777">
          <p15:clr>
            <a:srgbClr val="A4A3A4"/>
          </p15:clr>
        </p15:guide>
        <p15:guide id="11" pos="739">
          <p15:clr>
            <a:srgbClr val="A4A3A4"/>
          </p15:clr>
        </p15:guide>
        <p15:guide id="12" pos="7273">
          <p15:clr>
            <a:srgbClr val="A4A3A4"/>
          </p15:clr>
        </p15:guide>
        <p15:guide id="13" pos="1604">
          <p15:clr>
            <a:srgbClr val="A4A3A4"/>
          </p15:clr>
        </p15:guide>
        <p15:guide id="14" pos="5145">
          <p15:clr>
            <a:srgbClr val="A4A3A4"/>
          </p15:clr>
        </p15:guide>
        <p15:guide id="15" pos="5282">
          <p15:clr>
            <a:srgbClr val="A4A3A4"/>
          </p15:clr>
        </p15:guide>
        <p15:guide id="16" pos="1447">
          <p15:clr>
            <a:srgbClr val="A4A3A4"/>
          </p15:clr>
        </p15:guide>
        <p15:guide id="17" pos="6651">
          <p15:clr>
            <a:srgbClr val="A4A3A4"/>
          </p15:clr>
        </p15:guide>
        <p15:guide id="18" pos="361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786B"/>
    <a:srgbClr val="633F2B"/>
    <a:srgbClr val="522980"/>
    <a:srgbClr val="6687C3"/>
    <a:srgbClr val="171D42"/>
    <a:srgbClr val="63A593"/>
    <a:srgbClr val="921E56"/>
    <a:srgbClr val="DD9562"/>
    <a:srgbClr val="D49562"/>
    <a:srgbClr val="D498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87712" autoAdjust="0"/>
  </p:normalViewPr>
  <p:slideViewPr>
    <p:cSldViewPr snapToGrid="0">
      <p:cViewPr varScale="1">
        <p:scale>
          <a:sx n="84" d="100"/>
          <a:sy n="84" d="100"/>
        </p:scale>
        <p:origin x="1128" y="40"/>
      </p:cViewPr>
      <p:guideLst>
        <p:guide orient="horz" pos="1530"/>
        <p:guide orient="horz" pos="4038"/>
        <p:guide orient="horz" pos="989"/>
        <p:guide orient="horz" pos="2682"/>
        <p:guide orient="horz" pos="104"/>
        <p:guide orient="horz" pos="3351"/>
        <p:guide orient="horz" pos="3181"/>
        <p:guide orient="horz" pos="1074"/>
        <p:guide orient="horz" pos="3593"/>
        <p:guide pos="3777"/>
        <p:guide pos="739"/>
        <p:guide pos="7273"/>
        <p:guide pos="1604"/>
        <p:guide pos="5145"/>
        <p:guide pos="5282"/>
        <p:guide pos="1447"/>
        <p:guide pos="6651"/>
        <p:guide pos="361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70" d="100"/>
          <a:sy n="170" d="100"/>
        </p:scale>
        <p:origin x="546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latin typeface="Merriweather Regular" panose="02060503050406030704" pitchFamily="18" charset="77"/>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D562E9-F970-40C5-8076-BA5383048925}" type="datetimeFigureOut">
              <a:rPr lang="en-GB" smtClean="0">
                <a:latin typeface="Merriweather Regular" panose="02060503050406030704" pitchFamily="18" charset="77"/>
              </a:rPr>
              <a:t>09/06/2024</a:t>
            </a:fld>
            <a:endParaRPr lang="en-GB">
              <a:latin typeface="Merriweather Regular" panose="02060503050406030704" pitchFamily="18" charset="77"/>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latin typeface="Merriweather Regular" panose="02060503050406030704" pitchFamily="18" charset="77"/>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17BDD4-EA2B-47CA-A27F-5DCC43F23FEF}" type="slidenum">
              <a:rPr lang="en-GB" smtClean="0">
                <a:latin typeface="Merriweather Regular" panose="02060503050406030704" pitchFamily="18" charset="77"/>
              </a:rPr>
              <a:t>‹#›</a:t>
            </a:fld>
            <a:endParaRPr lang="en-GB">
              <a:latin typeface="Merriweather Regular" panose="02060503050406030704" pitchFamily="18" charset="77"/>
            </a:endParaRPr>
          </a:p>
        </p:txBody>
      </p:sp>
    </p:spTree>
    <p:extLst>
      <p:ext uri="{BB962C8B-B14F-4D97-AF65-F5344CB8AC3E}">
        <p14:creationId xmlns:p14="http://schemas.microsoft.com/office/powerpoint/2010/main" val="2868726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erriweather Regular" panose="02060503050406030704" pitchFamily="18" charset="77"/>
              </a:defRPr>
            </a:lvl1pPr>
          </a:lstStyle>
          <a:p>
            <a:endParaRPr lang="en-GB"/>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erriweather Regular" panose="02060503050406030704" pitchFamily="18" charset="77"/>
              </a:defRPr>
            </a:lvl1pPr>
          </a:lstStyle>
          <a:p>
            <a:fld id="{7CAC0B33-3943-42F1-973C-9CDD51C76BBD}" type="datetimeFigureOut">
              <a:rPr lang="en-GB" smtClean="0"/>
              <a:pPr/>
              <a:t>09/06/2024</a:t>
            </a:fld>
            <a:endParaRPr lang="en-GB"/>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erriweather Regular" panose="02060503050406030704" pitchFamily="18" charset="77"/>
              </a:defRPr>
            </a:lvl1pPr>
          </a:lstStyle>
          <a:p>
            <a:endParaRPr lang="en-GB"/>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erriweather Regular" panose="02060503050406030704" pitchFamily="18" charset="77"/>
              </a:defRPr>
            </a:lvl1pPr>
          </a:lstStyle>
          <a:p>
            <a:fld id="{697381A9-0C9E-4D3A-A28B-AC4E168A57BC}" type="slidenum">
              <a:rPr lang="en-GB" smtClean="0"/>
              <a:pPr/>
              <a:t>‹#›</a:t>
            </a:fld>
            <a:endParaRPr lang="en-GB"/>
          </a:p>
        </p:txBody>
      </p:sp>
    </p:spTree>
    <p:extLst>
      <p:ext uri="{BB962C8B-B14F-4D97-AF65-F5344CB8AC3E}">
        <p14:creationId xmlns:p14="http://schemas.microsoft.com/office/powerpoint/2010/main" val="2800893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erriweather Regular" panose="02060503050406030704" pitchFamily="18" charset="77"/>
        <a:ea typeface="+mn-ea"/>
        <a:cs typeface="+mn-cs"/>
      </a:defRPr>
    </a:lvl1pPr>
    <a:lvl2pPr marL="457200" algn="l" defTabSz="914400" rtl="0" eaLnBrk="1" latinLnBrk="0" hangingPunct="1">
      <a:defRPr sz="1200" b="0" i="0" kern="1200">
        <a:solidFill>
          <a:schemeClr val="tx1"/>
        </a:solidFill>
        <a:latin typeface="Merriweather Regular" panose="02060503050406030704" pitchFamily="18" charset="77"/>
        <a:ea typeface="+mn-ea"/>
        <a:cs typeface="+mn-cs"/>
      </a:defRPr>
    </a:lvl2pPr>
    <a:lvl3pPr marL="914400" algn="l" defTabSz="914400" rtl="0" eaLnBrk="1" latinLnBrk="0" hangingPunct="1">
      <a:defRPr sz="1200" b="0" i="0" kern="1200">
        <a:solidFill>
          <a:schemeClr val="tx1"/>
        </a:solidFill>
        <a:latin typeface="Merriweather Regular" panose="02060503050406030704" pitchFamily="18" charset="77"/>
        <a:ea typeface="+mn-ea"/>
        <a:cs typeface="+mn-cs"/>
      </a:defRPr>
    </a:lvl3pPr>
    <a:lvl4pPr marL="1371600" algn="l" defTabSz="914400" rtl="0" eaLnBrk="1" latinLnBrk="0" hangingPunct="1">
      <a:defRPr sz="1200" b="0" i="0" kern="1200">
        <a:solidFill>
          <a:schemeClr val="tx1"/>
        </a:solidFill>
        <a:latin typeface="Merriweather Regular" panose="02060503050406030704" pitchFamily="18" charset="77"/>
        <a:ea typeface="+mn-ea"/>
        <a:cs typeface="+mn-cs"/>
      </a:defRPr>
    </a:lvl4pPr>
    <a:lvl5pPr marL="1828800" algn="l" defTabSz="914400" rtl="0" eaLnBrk="1" latinLnBrk="0" hangingPunct="1">
      <a:defRPr sz="1200" b="0" i="0" kern="1200">
        <a:solidFill>
          <a:schemeClr val="tx1"/>
        </a:solidFill>
        <a:latin typeface="Merriweather Regular" panose="02060503050406030704" pitchFamily="18"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Thomas, my research is focused around helping people find information. All of my work is applied towards improving the search engines of the municipality of Utrecht</a:t>
            </a:r>
          </a:p>
          <a:p>
            <a:r>
              <a:rPr lang="en-GB" dirty="0"/>
              <a:t>Which is one of the largest municipalities in the Netherlands</a:t>
            </a:r>
          </a:p>
          <a:p>
            <a:endParaRPr lang="en-GB" dirty="0"/>
          </a:p>
          <a:p>
            <a:r>
              <a:rPr lang="en-GB" dirty="0"/>
              <a:t>From a search perspective, today’s talk is also about:</a:t>
            </a:r>
          </a:p>
          <a:p>
            <a:r>
              <a:rPr lang="en-GB" dirty="0"/>
              <a:t>How do we help people see the bigger picture when they are looking for information</a:t>
            </a:r>
          </a:p>
        </p:txBody>
      </p:sp>
      <p:sp>
        <p:nvSpPr>
          <p:cNvPr id="4" name="Slide Number Placeholder 3"/>
          <p:cNvSpPr>
            <a:spLocks noGrp="1"/>
          </p:cNvSpPr>
          <p:nvPr>
            <p:ph type="sldNum" sz="quarter" idx="5"/>
          </p:nvPr>
        </p:nvSpPr>
        <p:spPr/>
        <p:txBody>
          <a:bodyPr/>
          <a:lstStyle/>
          <a:p>
            <a:fld id="{697381A9-0C9E-4D3A-A28B-AC4E168A57BC}" type="slidenum">
              <a:rPr lang="en-GB" smtClean="0"/>
              <a:pPr/>
              <a:t>1</a:t>
            </a:fld>
            <a:endParaRPr lang="en-GB"/>
          </a:p>
        </p:txBody>
      </p:sp>
    </p:spTree>
    <p:extLst>
      <p:ext uri="{BB962C8B-B14F-4D97-AF65-F5344CB8AC3E}">
        <p14:creationId xmlns:p14="http://schemas.microsoft.com/office/powerpoint/2010/main" val="465140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The work of council members is oriented around weekly council meetings of different types. </a:t>
            </a:r>
          </a:p>
          <a:p>
            <a:pPr marL="0" indent="0">
              <a:buFont typeface="Arial" panose="020B0604020202020204" pitchFamily="34" charset="0"/>
              <a:buNone/>
            </a:pPr>
            <a:r>
              <a:rPr lang="en-GB" dirty="0"/>
              <a:t>Let’s take an example and say the council wants to create a new concert hall</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That might start with an information session with external experts</a:t>
            </a:r>
          </a:p>
          <a:p>
            <a:pPr marL="0" indent="0">
              <a:buFont typeface="Arial" panose="020B0604020202020204" pitchFamily="34" charset="0"/>
              <a:buNone/>
            </a:pPr>
            <a:r>
              <a:rPr lang="en-GB" dirty="0"/>
              <a:t>Followed by commission meetings where they debate potential solutions</a:t>
            </a:r>
          </a:p>
          <a:p>
            <a:pPr marL="0" indent="0">
              <a:buFont typeface="Arial" panose="020B0604020202020204" pitchFamily="34" charset="0"/>
              <a:buNone/>
            </a:pPr>
            <a:r>
              <a:rPr lang="en-GB" dirty="0"/>
              <a:t>This will result in a policy proposal that the whole council will vote on </a:t>
            </a:r>
          </a:p>
        </p:txBody>
      </p:sp>
      <p:sp>
        <p:nvSpPr>
          <p:cNvPr id="4" name="Slide Number Placeholder 3"/>
          <p:cNvSpPr>
            <a:spLocks noGrp="1"/>
          </p:cNvSpPr>
          <p:nvPr>
            <p:ph type="sldNum" sz="quarter" idx="5"/>
          </p:nvPr>
        </p:nvSpPr>
        <p:spPr/>
        <p:txBody>
          <a:bodyPr/>
          <a:lstStyle/>
          <a:p>
            <a:fld id="{697381A9-0C9E-4D3A-A28B-AC4E168A57BC}" type="slidenum">
              <a:rPr lang="en-GB" smtClean="0"/>
              <a:pPr/>
              <a:t>10</a:t>
            </a:fld>
            <a:endParaRPr lang="en-GB"/>
          </a:p>
        </p:txBody>
      </p:sp>
    </p:spTree>
    <p:extLst>
      <p:ext uri="{BB962C8B-B14F-4D97-AF65-F5344CB8AC3E}">
        <p14:creationId xmlns:p14="http://schemas.microsoft.com/office/powerpoint/2010/main" val="3869575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Now let’s say that 2 years later this concert hall has been built, and it turns out there is a problem</a:t>
            </a:r>
          </a:p>
          <a:p>
            <a:pPr marL="0" indent="0">
              <a:buFont typeface="Arial" panose="020B0604020202020204" pitchFamily="34" charset="0"/>
              <a:buNone/>
            </a:pPr>
            <a:r>
              <a:rPr lang="en-GB" dirty="0"/>
              <a:t>There is a sound leak, so sound transfers between the different studios, making it impossible to hold two events at once</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To understand the political context around the concert hall, it is important that council members understand how it was built</a:t>
            </a:r>
          </a:p>
          <a:p>
            <a:pPr marL="0" indent="0">
              <a:buFont typeface="Arial" panose="020B0604020202020204" pitchFamily="34" charset="0"/>
              <a:buNone/>
            </a:pPr>
            <a:r>
              <a:rPr lang="en-GB" dirty="0"/>
              <a:t>However, by now the city council consists of many new members. These new council members need some way to understand the political context</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In the current situation,</a:t>
            </a:r>
          </a:p>
          <a:p>
            <a:pPr marL="0" indent="0">
              <a:buFont typeface="Arial" panose="020B0604020202020204" pitchFamily="34" charset="0"/>
              <a:buNone/>
            </a:pPr>
            <a:r>
              <a:rPr lang="en-GB" dirty="0"/>
              <a:t>What ends up happening is that some policy worker with expertise ends up manually creating a decision history </a:t>
            </a:r>
          </a:p>
        </p:txBody>
      </p:sp>
      <p:sp>
        <p:nvSpPr>
          <p:cNvPr id="4" name="Slide Number Placeholder 3"/>
          <p:cNvSpPr>
            <a:spLocks noGrp="1"/>
          </p:cNvSpPr>
          <p:nvPr>
            <p:ph type="sldNum" sz="quarter" idx="5"/>
          </p:nvPr>
        </p:nvSpPr>
        <p:spPr/>
        <p:txBody>
          <a:bodyPr/>
          <a:lstStyle/>
          <a:p>
            <a:fld id="{697381A9-0C9E-4D3A-A28B-AC4E168A57BC}" type="slidenum">
              <a:rPr lang="en-GB" smtClean="0"/>
              <a:pPr/>
              <a:t>11</a:t>
            </a:fld>
            <a:endParaRPr lang="en-GB"/>
          </a:p>
        </p:txBody>
      </p:sp>
    </p:spTree>
    <p:extLst>
      <p:ext uri="{BB962C8B-B14F-4D97-AF65-F5344CB8AC3E}">
        <p14:creationId xmlns:p14="http://schemas.microsoft.com/office/powerpoint/2010/main" val="1619774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GB" dirty="0"/>
              <a:t>Here’s what that looks like</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We see that someone has listed a bunch of key decisions that the council has made in </a:t>
            </a:r>
            <a:r>
              <a:rPr lang="en-GB" dirty="0" err="1"/>
              <a:t>chronologiall</a:t>
            </a:r>
            <a:r>
              <a:rPr lang="en-GB" dirty="0"/>
              <a:t> order</a:t>
            </a:r>
          </a:p>
          <a:p>
            <a:pPr marL="0" indent="0">
              <a:buFont typeface="Arial" panose="020B0604020202020204" pitchFamily="34" charset="0"/>
              <a:buNone/>
            </a:pPr>
            <a:r>
              <a:rPr lang="en-GB" dirty="0"/>
              <a:t>That raises a question:</a:t>
            </a:r>
          </a:p>
        </p:txBody>
      </p:sp>
      <p:sp>
        <p:nvSpPr>
          <p:cNvPr id="4" name="Slide Number Placeholder 3"/>
          <p:cNvSpPr>
            <a:spLocks noGrp="1"/>
          </p:cNvSpPr>
          <p:nvPr>
            <p:ph type="sldNum" sz="quarter" idx="5"/>
          </p:nvPr>
        </p:nvSpPr>
        <p:spPr/>
        <p:txBody>
          <a:bodyPr/>
          <a:lstStyle/>
          <a:p>
            <a:fld id="{697381A9-0C9E-4D3A-A28B-AC4E168A57BC}" type="slidenum">
              <a:rPr lang="en-GB" smtClean="0"/>
              <a:pPr/>
              <a:t>12</a:t>
            </a:fld>
            <a:endParaRPr lang="en-GB"/>
          </a:p>
        </p:txBody>
      </p:sp>
    </p:spTree>
    <p:extLst>
      <p:ext uri="{BB962C8B-B14F-4D97-AF65-F5344CB8AC3E}">
        <p14:creationId xmlns:p14="http://schemas.microsoft.com/office/powerpoint/2010/main" val="3566895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could we automate that?</a:t>
            </a:r>
          </a:p>
        </p:txBody>
      </p:sp>
      <p:sp>
        <p:nvSpPr>
          <p:cNvPr id="4" name="Slide Number Placeholder 3"/>
          <p:cNvSpPr>
            <a:spLocks noGrp="1"/>
          </p:cNvSpPr>
          <p:nvPr>
            <p:ph type="sldNum" sz="quarter" idx="5"/>
          </p:nvPr>
        </p:nvSpPr>
        <p:spPr/>
        <p:txBody>
          <a:bodyPr/>
          <a:lstStyle/>
          <a:p>
            <a:fld id="{697381A9-0C9E-4D3A-A28B-AC4E168A57BC}" type="slidenum">
              <a:rPr lang="en-GB" smtClean="0"/>
              <a:pPr/>
              <a:t>13</a:t>
            </a:fld>
            <a:endParaRPr lang="en-GB"/>
          </a:p>
        </p:txBody>
      </p:sp>
    </p:spTree>
    <p:extLst>
      <p:ext uri="{BB962C8B-B14F-4D97-AF65-F5344CB8AC3E}">
        <p14:creationId xmlns:p14="http://schemas.microsoft.com/office/powerpoint/2010/main" val="1986165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Answering this question raises </a:t>
            </a:r>
            <a:r>
              <a:rPr lang="en-GB" dirty="0" err="1"/>
              <a:t>subquestions</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Which individual items should be in there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How can we show the big picture is a useful way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How can we algorithmically achieve these things?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Can the timelines we create replace the manually constructed ones? Or is it more nuanced</a:t>
            </a:r>
          </a:p>
        </p:txBody>
      </p:sp>
      <p:sp>
        <p:nvSpPr>
          <p:cNvPr id="4" name="Slide Number Placeholder 3"/>
          <p:cNvSpPr>
            <a:spLocks noGrp="1"/>
          </p:cNvSpPr>
          <p:nvPr>
            <p:ph type="sldNum" sz="quarter" idx="5"/>
          </p:nvPr>
        </p:nvSpPr>
        <p:spPr/>
        <p:txBody>
          <a:bodyPr/>
          <a:lstStyle/>
          <a:p>
            <a:fld id="{697381A9-0C9E-4D3A-A28B-AC4E168A57BC}" type="slidenum">
              <a:rPr lang="en-GB" smtClean="0"/>
              <a:pPr/>
              <a:t>14</a:t>
            </a:fld>
            <a:endParaRPr lang="en-GB"/>
          </a:p>
        </p:txBody>
      </p:sp>
    </p:spTree>
    <p:extLst>
      <p:ext uri="{BB962C8B-B14F-4D97-AF65-F5344CB8AC3E}">
        <p14:creationId xmlns:p14="http://schemas.microsoft.com/office/powerpoint/2010/main" val="312981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GB" dirty="0"/>
              <a:t>First, we explored how experts constructed these histories</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We interviewed the authors of such interviews to consider what is important </a:t>
            </a:r>
          </a:p>
        </p:txBody>
      </p:sp>
      <p:sp>
        <p:nvSpPr>
          <p:cNvPr id="4" name="Slide Number Placeholder 3"/>
          <p:cNvSpPr>
            <a:spLocks noGrp="1"/>
          </p:cNvSpPr>
          <p:nvPr>
            <p:ph type="sldNum" sz="quarter" idx="5"/>
          </p:nvPr>
        </p:nvSpPr>
        <p:spPr/>
        <p:txBody>
          <a:bodyPr/>
          <a:lstStyle/>
          <a:p>
            <a:fld id="{697381A9-0C9E-4D3A-A28B-AC4E168A57BC}" type="slidenum">
              <a:rPr lang="en-GB" smtClean="0"/>
              <a:pPr/>
              <a:t>15</a:t>
            </a:fld>
            <a:endParaRPr lang="en-GB"/>
          </a:p>
        </p:txBody>
      </p:sp>
    </p:spTree>
    <p:extLst>
      <p:ext uri="{BB962C8B-B14F-4D97-AF65-F5344CB8AC3E}">
        <p14:creationId xmlns:p14="http://schemas.microsoft.com/office/powerpoint/2010/main" val="1143440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GB" dirty="0"/>
              <a:t>We found there was no established procedure, but that authors instead started with the key documents that they recalled, and then started searching</a:t>
            </a:r>
          </a:p>
        </p:txBody>
      </p:sp>
      <p:sp>
        <p:nvSpPr>
          <p:cNvPr id="4" name="Slide Number Placeholder 3"/>
          <p:cNvSpPr>
            <a:spLocks noGrp="1"/>
          </p:cNvSpPr>
          <p:nvPr>
            <p:ph type="sldNum" sz="quarter" idx="5"/>
          </p:nvPr>
        </p:nvSpPr>
        <p:spPr/>
        <p:txBody>
          <a:bodyPr/>
          <a:lstStyle/>
          <a:p>
            <a:fld id="{697381A9-0C9E-4D3A-A28B-AC4E168A57BC}" type="slidenum">
              <a:rPr lang="en-GB" smtClean="0"/>
              <a:pPr/>
              <a:t>16</a:t>
            </a:fld>
            <a:endParaRPr lang="en-GB"/>
          </a:p>
        </p:txBody>
      </p:sp>
    </p:spTree>
    <p:extLst>
      <p:ext uri="{BB962C8B-B14F-4D97-AF65-F5344CB8AC3E}">
        <p14:creationId xmlns:p14="http://schemas.microsoft.com/office/powerpoint/2010/main" val="1896533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GB" dirty="0"/>
              <a:t>As a result, the timelines are not perfect:</a:t>
            </a:r>
          </a:p>
          <a:p>
            <a:pPr marL="171450" indent="-171450">
              <a:buFont typeface="Arial" panose="020B0604020202020204" pitchFamily="34" charset="0"/>
              <a:buChar char="•"/>
            </a:pPr>
            <a:r>
              <a:rPr lang="en-GB" dirty="0"/>
              <a:t>Best effort, not comprehensive</a:t>
            </a:r>
          </a:p>
          <a:p>
            <a:pPr marL="171450" indent="-171450">
              <a:buFont typeface="Arial" panose="020B0604020202020204" pitchFamily="34" charset="0"/>
              <a:buChar char="•"/>
            </a:pPr>
            <a:r>
              <a:rPr lang="en-GB" dirty="0"/>
              <a:t>and there are subjective inclusion criteria – e.g. only council proposals, not all documents about the concert hall will be useful</a:t>
            </a:r>
          </a:p>
          <a:p>
            <a:pPr marL="0" indent="0">
              <a:buFont typeface="Arial" panose="020B0604020202020204" pitchFamily="34" charset="0"/>
              <a:buNone/>
            </a:pPr>
            <a:r>
              <a:rPr lang="en-GB" dirty="0"/>
              <a:t>we should not consider these as ground truth</a:t>
            </a:r>
          </a:p>
          <a:p>
            <a:pPr marL="171450" indent="-171450">
              <a:buFont typeface="Arial" panose="020B0604020202020204" pitchFamily="34" charset="0"/>
              <a:buChar char="•"/>
            </a:pPr>
            <a:r>
              <a:rPr lang="en-GB" dirty="0"/>
              <a:t>It is of course not very scalable – it only happens when the need outweighs the cost of making it</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17</a:t>
            </a:fld>
            <a:endParaRPr lang="en-GB"/>
          </a:p>
        </p:txBody>
      </p:sp>
    </p:spTree>
    <p:extLst>
      <p:ext uri="{BB962C8B-B14F-4D97-AF65-F5344CB8AC3E}">
        <p14:creationId xmlns:p14="http://schemas.microsoft.com/office/powerpoint/2010/main" val="1468073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what can we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We’re going to combine two approaches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approaches work because the decision-making process itself is fairly structured. This structure is reflected in how to documents are written and used. </a:t>
            </a:r>
          </a:p>
        </p:txBody>
      </p:sp>
      <p:sp>
        <p:nvSpPr>
          <p:cNvPr id="4" name="Slide Number Placeholder 3"/>
          <p:cNvSpPr>
            <a:spLocks noGrp="1"/>
          </p:cNvSpPr>
          <p:nvPr>
            <p:ph type="sldNum" sz="quarter" idx="5"/>
          </p:nvPr>
        </p:nvSpPr>
        <p:spPr/>
        <p:txBody>
          <a:bodyPr/>
          <a:lstStyle/>
          <a:p>
            <a:fld id="{697381A9-0C9E-4D3A-A28B-AC4E168A57BC}" type="slidenum">
              <a:rPr lang="en-GB" smtClean="0"/>
              <a:pPr/>
              <a:t>18</a:t>
            </a:fld>
            <a:endParaRPr lang="en-GB"/>
          </a:p>
        </p:txBody>
      </p:sp>
    </p:spTree>
    <p:extLst>
      <p:ext uri="{BB962C8B-B14F-4D97-AF65-F5344CB8AC3E}">
        <p14:creationId xmlns:p14="http://schemas.microsoft.com/office/powerpoint/2010/main" val="3507100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Let’s first look at the co-citation approach:</a:t>
            </a:r>
          </a:p>
          <a:p>
            <a:pPr marL="0" indent="0">
              <a:buFont typeface="Arial" panose="020B0604020202020204" pitchFamily="34" charset="0"/>
              <a:buNone/>
            </a:pPr>
            <a:r>
              <a:rPr lang="en-GB" dirty="0"/>
              <a:t>The first approach exploits the fact that the council has staff who prepare meetings by attaching the documents that will be discussed. As a consequence, different meetings that discuss the same blue document will be about a directly related topic.</a:t>
            </a:r>
          </a:p>
        </p:txBody>
      </p:sp>
      <p:sp>
        <p:nvSpPr>
          <p:cNvPr id="4" name="Slide Number Placeholder 3"/>
          <p:cNvSpPr>
            <a:spLocks noGrp="1"/>
          </p:cNvSpPr>
          <p:nvPr>
            <p:ph type="sldNum" sz="quarter" idx="5"/>
          </p:nvPr>
        </p:nvSpPr>
        <p:spPr/>
        <p:txBody>
          <a:bodyPr/>
          <a:lstStyle/>
          <a:p>
            <a:fld id="{697381A9-0C9E-4D3A-A28B-AC4E168A57BC}" type="slidenum">
              <a:rPr lang="en-GB" smtClean="0"/>
              <a:pPr/>
              <a:t>19</a:t>
            </a:fld>
            <a:endParaRPr lang="en-GB"/>
          </a:p>
        </p:txBody>
      </p:sp>
    </p:spTree>
    <p:extLst>
      <p:ext uri="{BB962C8B-B14F-4D97-AF65-F5344CB8AC3E}">
        <p14:creationId xmlns:p14="http://schemas.microsoft.com/office/powerpoint/2010/main" val="1985311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many organisations, finding the right information is an ordeal</a:t>
            </a:r>
          </a:p>
          <a:p>
            <a:endParaRPr lang="en-GB" dirty="0"/>
          </a:p>
          <a:p>
            <a:r>
              <a:rPr lang="en-GB" dirty="0"/>
              <a:t>Makes sense – when we create information, we usually don’t think about how we will archive or re-use it</a:t>
            </a:r>
          </a:p>
          <a:p>
            <a:r>
              <a:rPr lang="en-GB" dirty="0"/>
              <a:t>So organisations end up with a pile of stuff, and people often don’t even know in which information source they should to search</a:t>
            </a:r>
          </a:p>
          <a:p>
            <a:endParaRPr lang="en-GB" dirty="0"/>
          </a:p>
          <a:p>
            <a:r>
              <a:rPr lang="en-GB" dirty="0"/>
              <a:t>So what can we do?</a:t>
            </a:r>
          </a:p>
        </p:txBody>
      </p:sp>
      <p:sp>
        <p:nvSpPr>
          <p:cNvPr id="4" name="Slide Number Placeholder 3"/>
          <p:cNvSpPr>
            <a:spLocks noGrp="1"/>
          </p:cNvSpPr>
          <p:nvPr>
            <p:ph type="sldNum" sz="quarter" idx="5"/>
          </p:nvPr>
        </p:nvSpPr>
        <p:spPr/>
        <p:txBody>
          <a:bodyPr/>
          <a:lstStyle/>
          <a:p>
            <a:fld id="{697381A9-0C9E-4D3A-A28B-AC4E168A57BC}" type="slidenum">
              <a:rPr lang="en-GB" smtClean="0"/>
              <a:pPr/>
              <a:t>2</a:t>
            </a:fld>
            <a:endParaRPr lang="en-GB"/>
          </a:p>
        </p:txBody>
      </p:sp>
    </p:spTree>
    <p:extLst>
      <p:ext uri="{BB962C8B-B14F-4D97-AF65-F5344CB8AC3E}">
        <p14:creationId xmlns:p14="http://schemas.microsoft.com/office/powerpoint/2010/main" val="2101737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first approach is to identify when the same document is re-used during different meetings, and then group agenda items about the same document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 important nuance here is that the blue document might be refined over time, and modified slightly. That is why we try to identify different versions of the same document, by identifying near-duplicate documents.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detected near duplicate documents by looking for documents with the same title and a similar </a:t>
            </a:r>
            <a:r>
              <a:rPr lang="en-GB" dirty="0" err="1"/>
              <a:t>filesize</a:t>
            </a:r>
            <a:r>
              <a:rPr lang="en-GB" dirty="0"/>
              <a:t>.</a:t>
            </a:r>
          </a:p>
        </p:txBody>
      </p:sp>
      <p:sp>
        <p:nvSpPr>
          <p:cNvPr id="4" name="Slide Number Placeholder 3"/>
          <p:cNvSpPr>
            <a:spLocks noGrp="1"/>
          </p:cNvSpPr>
          <p:nvPr>
            <p:ph type="sldNum" sz="quarter" idx="5"/>
          </p:nvPr>
        </p:nvSpPr>
        <p:spPr/>
        <p:txBody>
          <a:bodyPr/>
          <a:lstStyle/>
          <a:p>
            <a:fld id="{697381A9-0C9E-4D3A-A28B-AC4E168A57BC}" type="slidenum">
              <a:rPr lang="en-GB" smtClean="0"/>
              <a:pPr/>
              <a:t>20</a:t>
            </a:fld>
            <a:endParaRPr lang="en-GB"/>
          </a:p>
        </p:txBody>
      </p:sp>
    </p:spTree>
    <p:extLst>
      <p:ext uri="{BB962C8B-B14F-4D97-AF65-F5344CB8AC3E}">
        <p14:creationId xmlns:p14="http://schemas.microsoft.com/office/powerpoint/2010/main" val="1629618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Our second approach is based on how council documents are written.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Council documents are written according to guidelines, and therefore always state the reason for writing the city council. This reason usually refers to a previous council decision or council document</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Here is an example of a document that refers to a previous document by the document date and references its by the document title</a:t>
            </a:r>
          </a:p>
        </p:txBody>
      </p:sp>
      <p:sp>
        <p:nvSpPr>
          <p:cNvPr id="4" name="Slide Number Placeholder 3"/>
          <p:cNvSpPr>
            <a:spLocks noGrp="1"/>
          </p:cNvSpPr>
          <p:nvPr>
            <p:ph type="sldNum" sz="quarter" idx="5"/>
          </p:nvPr>
        </p:nvSpPr>
        <p:spPr/>
        <p:txBody>
          <a:bodyPr/>
          <a:lstStyle/>
          <a:p>
            <a:fld id="{697381A9-0C9E-4D3A-A28B-AC4E168A57BC}" type="slidenum">
              <a:rPr lang="en-GB" smtClean="0"/>
              <a:pPr/>
              <a:t>21</a:t>
            </a:fld>
            <a:endParaRPr lang="en-GB"/>
          </a:p>
        </p:txBody>
      </p:sp>
    </p:spTree>
    <p:extLst>
      <p:ext uri="{BB962C8B-B14F-4D97-AF65-F5344CB8AC3E}">
        <p14:creationId xmlns:p14="http://schemas.microsoft.com/office/powerpoint/2010/main" val="2033383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Our second approach extracts such references from the text of documents, identifies the target of the references and then makes a link between both agenda items.</a:t>
            </a:r>
          </a:p>
        </p:txBody>
      </p:sp>
      <p:sp>
        <p:nvSpPr>
          <p:cNvPr id="4" name="Slide Number Placeholder 3"/>
          <p:cNvSpPr>
            <a:spLocks noGrp="1"/>
          </p:cNvSpPr>
          <p:nvPr>
            <p:ph type="sldNum" sz="quarter" idx="5"/>
          </p:nvPr>
        </p:nvSpPr>
        <p:spPr/>
        <p:txBody>
          <a:bodyPr/>
          <a:lstStyle/>
          <a:p>
            <a:fld id="{697381A9-0C9E-4D3A-A28B-AC4E168A57BC}" type="slidenum">
              <a:rPr lang="en-GB" smtClean="0"/>
              <a:pPr/>
              <a:t>22</a:t>
            </a:fld>
            <a:endParaRPr lang="en-GB"/>
          </a:p>
        </p:txBody>
      </p:sp>
    </p:spTree>
    <p:extLst>
      <p:ext uri="{BB962C8B-B14F-4D97-AF65-F5344CB8AC3E}">
        <p14:creationId xmlns:p14="http://schemas.microsoft.com/office/powerpoint/2010/main" val="4046725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pipeline for this approach looks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extract three types of references: hyperlinks, titles and dates. For each reference, we then try to find documents or council meetings that fit the 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case of URLs there is always a unique match, but sometimes document titles are similar. In those cases, we try to disambiguate the reference by combining different references in the same sentence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we find a unique target, the target and source document should be in the same timeline</a:t>
            </a:r>
          </a:p>
        </p:txBody>
      </p:sp>
      <p:sp>
        <p:nvSpPr>
          <p:cNvPr id="4" name="Slide Number Placeholder 3"/>
          <p:cNvSpPr>
            <a:spLocks noGrp="1"/>
          </p:cNvSpPr>
          <p:nvPr>
            <p:ph type="sldNum" sz="quarter" idx="5"/>
          </p:nvPr>
        </p:nvSpPr>
        <p:spPr/>
        <p:txBody>
          <a:bodyPr/>
          <a:lstStyle/>
          <a:p>
            <a:fld id="{697381A9-0C9E-4D3A-A28B-AC4E168A57BC}" type="slidenum">
              <a:rPr lang="en-GB" smtClean="0"/>
              <a:pPr/>
              <a:t>23</a:t>
            </a:fld>
            <a:endParaRPr lang="en-GB"/>
          </a:p>
        </p:txBody>
      </p:sp>
    </p:spTree>
    <p:extLst>
      <p:ext uri="{BB962C8B-B14F-4D97-AF65-F5344CB8AC3E}">
        <p14:creationId xmlns:p14="http://schemas.microsoft.com/office/powerpoint/2010/main" val="2240142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Both approaches have different strengths.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first approach is strong at creating timelines for individual policy proposals – models the weekly decision-making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second approach is strong at creating timelines between multiple policy proposals – models the decision-making at larger time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By combining both approaches we could merge the 15.000 agenda item down into 2500 timelines</a:t>
            </a:r>
          </a:p>
        </p:txBody>
      </p:sp>
      <p:sp>
        <p:nvSpPr>
          <p:cNvPr id="4" name="Slide Number Placeholder 3"/>
          <p:cNvSpPr>
            <a:spLocks noGrp="1"/>
          </p:cNvSpPr>
          <p:nvPr>
            <p:ph type="sldNum" sz="quarter" idx="5"/>
          </p:nvPr>
        </p:nvSpPr>
        <p:spPr/>
        <p:txBody>
          <a:bodyPr/>
          <a:lstStyle/>
          <a:p>
            <a:fld id="{697381A9-0C9E-4D3A-A28B-AC4E168A57BC}" type="slidenum">
              <a:rPr lang="en-GB" smtClean="0"/>
              <a:pPr/>
              <a:t>24</a:t>
            </a:fld>
            <a:endParaRPr lang="en-GB"/>
          </a:p>
        </p:txBody>
      </p:sp>
    </p:spTree>
    <p:extLst>
      <p:ext uri="{BB962C8B-B14F-4D97-AF65-F5344CB8AC3E}">
        <p14:creationId xmlns:p14="http://schemas.microsoft.com/office/powerpoint/2010/main" val="2279652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we have a way to construct timelines, and it’s time to see if those timelines make any sense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25</a:t>
            </a:fld>
            <a:endParaRPr lang="en-GB"/>
          </a:p>
        </p:txBody>
      </p:sp>
    </p:spTree>
    <p:extLst>
      <p:ext uri="{BB962C8B-B14F-4D97-AF65-F5344CB8AC3E}">
        <p14:creationId xmlns:p14="http://schemas.microsoft.com/office/powerpoint/2010/main" val="2097323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evaluation is not super straightforward, as there are two challenges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want to measure if the individual documents are useful, we would need a ground truth showing which documents are relevant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can use the manual timelines for some things, but they are incomplete and subjective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want to measure if a timeline as a whole is useful we first run into a sub-problem: how do we even present it in the interface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address both of these challenges, we opted for a qualitative evaluation</a:t>
            </a:r>
          </a:p>
        </p:txBody>
      </p:sp>
      <p:sp>
        <p:nvSpPr>
          <p:cNvPr id="4" name="Slide Number Placeholder 3"/>
          <p:cNvSpPr>
            <a:spLocks noGrp="1"/>
          </p:cNvSpPr>
          <p:nvPr>
            <p:ph type="sldNum" sz="quarter" idx="5"/>
          </p:nvPr>
        </p:nvSpPr>
        <p:spPr/>
        <p:txBody>
          <a:bodyPr/>
          <a:lstStyle/>
          <a:p>
            <a:fld id="{697381A9-0C9E-4D3A-A28B-AC4E168A57BC}" type="slidenum">
              <a:rPr lang="en-GB" smtClean="0"/>
              <a:pPr/>
              <a:t>26</a:t>
            </a:fld>
            <a:endParaRPr lang="en-GB"/>
          </a:p>
        </p:txBody>
      </p:sp>
    </p:spTree>
    <p:extLst>
      <p:ext uri="{BB962C8B-B14F-4D97-AF65-F5344CB8AC3E}">
        <p14:creationId xmlns:p14="http://schemas.microsoft.com/office/powerpoint/2010/main" val="244529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27</a:t>
            </a:fld>
            <a:endParaRPr lang="en-GB"/>
          </a:p>
        </p:txBody>
      </p:sp>
    </p:spTree>
    <p:extLst>
      <p:ext uri="{BB962C8B-B14F-4D97-AF65-F5344CB8AC3E}">
        <p14:creationId xmlns:p14="http://schemas.microsoft.com/office/powerpoint/2010/main" val="358691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28</a:t>
            </a:fld>
            <a:endParaRPr lang="en-GB"/>
          </a:p>
        </p:txBody>
      </p:sp>
    </p:spTree>
    <p:extLst>
      <p:ext uri="{BB962C8B-B14F-4D97-AF65-F5344CB8AC3E}">
        <p14:creationId xmlns:p14="http://schemas.microsoft.com/office/powerpoint/2010/main" val="71342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29</a:t>
            </a:fld>
            <a:endParaRPr lang="en-GB"/>
          </a:p>
        </p:txBody>
      </p:sp>
    </p:spTree>
    <p:extLst>
      <p:ext uri="{BB962C8B-B14F-4D97-AF65-F5344CB8AC3E}">
        <p14:creationId xmlns:p14="http://schemas.microsoft.com/office/powerpoint/2010/main" val="3408911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we can search</a:t>
            </a:r>
          </a:p>
          <a:p>
            <a:endParaRPr lang="en-GB" dirty="0"/>
          </a:p>
          <a:p>
            <a:r>
              <a:rPr lang="en-GB" dirty="0"/>
              <a:t>And if you build the search engine well, it gets pretty good at finding relevant fragments of information</a:t>
            </a:r>
          </a:p>
        </p:txBody>
      </p:sp>
      <p:sp>
        <p:nvSpPr>
          <p:cNvPr id="4" name="Slide Number Placeholder 3"/>
          <p:cNvSpPr>
            <a:spLocks noGrp="1"/>
          </p:cNvSpPr>
          <p:nvPr>
            <p:ph type="sldNum" sz="quarter" idx="5"/>
          </p:nvPr>
        </p:nvSpPr>
        <p:spPr/>
        <p:txBody>
          <a:bodyPr/>
          <a:lstStyle/>
          <a:p>
            <a:fld id="{697381A9-0C9E-4D3A-A28B-AC4E168A57BC}" type="slidenum">
              <a:rPr lang="en-GB" smtClean="0"/>
              <a:pPr/>
              <a:t>3</a:t>
            </a:fld>
            <a:endParaRPr lang="en-GB"/>
          </a:p>
        </p:txBody>
      </p:sp>
    </p:spTree>
    <p:extLst>
      <p:ext uri="{BB962C8B-B14F-4D97-AF65-F5344CB8AC3E}">
        <p14:creationId xmlns:p14="http://schemas.microsoft.com/office/powerpoint/2010/main" val="20042055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look at the document level, we found that documents are relevant to a council proposal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they are both done as a consequence of the same council decision, so if can both track their provenance to the same decision</a:t>
            </a:r>
          </a:p>
        </p:txBody>
      </p:sp>
      <p:sp>
        <p:nvSpPr>
          <p:cNvPr id="4" name="Slide Number Placeholder 3"/>
          <p:cNvSpPr>
            <a:spLocks noGrp="1"/>
          </p:cNvSpPr>
          <p:nvPr>
            <p:ph type="sldNum" sz="quarter" idx="5"/>
          </p:nvPr>
        </p:nvSpPr>
        <p:spPr/>
        <p:txBody>
          <a:bodyPr/>
          <a:lstStyle/>
          <a:p>
            <a:fld id="{697381A9-0C9E-4D3A-A28B-AC4E168A57BC}" type="slidenum">
              <a:rPr lang="en-GB" smtClean="0"/>
              <a:pPr/>
              <a:t>30</a:t>
            </a:fld>
            <a:endParaRPr lang="en-GB"/>
          </a:p>
        </p:txBody>
      </p:sp>
    </p:spTree>
    <p:extLst>
      <p:ext uri="{BB962C8B-B14F-4D97-AF65-F5344CB8AC3E}">
        <p14:creationId xmlns:p14="http://schemas.microsoft.com/office/powerpoint/2010/main" val="4170776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timeline as a whole needs to be both concise at times and complete at other times. This suggests we should create an interface that is concise at first, and can be extended to show the exact </a:t>
            </a:r>
            <a:r>
              <a:rPr lang="en-GB" dirty="0" err="1"/>
              <a:t>stepstaken</a:t>
            </a:r>
            <a:endParaRPr lang="en-GB"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31</a:t>
            </a:fld>
            <a:endParaRPr lang="en-GB"/>
          </a:p>
        </p:txBody>
      </p:sp>
    </p:spTree>
    <p:extLst>
      <p:ext uri="{BB962C8B-B14F-4D97-AF65-F5344CB8AC3E}">
        <p14:creationId xmlns:p14="http://schemas.microsoft.com/office/powerpoint/2010/main" val="712426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found that our approach nearly only includes relevant documents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implies that both of our approaches are based on very reliable signals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main limitation is that we cannot disambiguate many in-text references to a single target document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We’re ignoring those references at the moment.</a:t>
            </a:r>
          </a:p>
        </p:txBody>
      </p:sp>
      <p:sp>
        <p:nvSpPr>
          <p:cNvPr id="4" name="Slide Number Placeholder 3"/>
          <p:cNvSpPr>
            <a:spLocks noGrp="1"/>
          </p:cNvSpPr>
          <p:nvPr>
            <p:ph type="sldNum" sz="quarter" idx="5"/>
          </p:nvPr>
        </p:nvSpPr>
        <p:spPr/>
        <p:txBody>
          <a:bodyPr/>
          <a:lstStyle/>
          <a:p>
            <a:fld id="{697381A9-0C9E-4D3A-A28B-AC4E168A57BC}" type="slidenum">
              <a:rPr lang="en-GB" smtClean="0"/>
              <a:pPr/>
              <a:t>32</a:t>
            </a:fld>
            <a:endParaRPr lang="en-GB"/>
          </a:p>
        </p:txBody>
      </p:sp>
    </p:spTree>
    <p:extLst>
      <p:ext uri="{BB962C8B-B14F-4D97-AF65-F5344CB8AC3E}">
        <p14:creationId xmlns:p14="http://schemas.microsoft.com/office/powerpoint/2010/main" val="3872196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compared the two timelines we found that they both mostly have relevant documents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However, there is little overlap in the sets of documents of both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It is unclear why this is the case. When a decision history exists, it is likely that the authors of documents refer to the decision history instead of the individual documents</a:t>
            </a:r>
            <a:br>
              <a:rPr lang="en-GB" dirty="0"/>
            </a:br>
            <a:r>
              <a:rPr lang="en-GB" dirty="0"/>
              <a:t>    No qualitative differences emerged in our study. A comparative study could investigate this in more detail</a:t>
            </a:r>
          </a:p>
        </p:txBody>
      </p:sp>
      <p:sp>
        <p:nvSpPr>
          <p:cNvPr id="4" name="Slide Number Placeholder 3"/>
          <p:cNvSpPr>
            <a:spLocks noGrp="1"/>
          </p:cNvSpPr>
          <p:nvPr>
            <p:ph type="sldNum" sz="quarter" idx="5"/>
          </p:nvPr>
        </p:nvSpPr>
        <p:spPr/>
        <p:txBody>
          <a:bodyPr/>
          <a:lstStyle/>
          <a:p>
            <a:fld id="{697381A9-0C9E-4D3A-A28B-AC4E168A57BC}" type="slidenum">
              <a:rPr lang="en-GB" smtClean="0"/>
              <a:pPr/>
              <a:t>33</a:t>
            </a:fld>
            <a:endParaRPr lang="en-GB"/>
          </a:p>
        </p:txBody>
      </p:sp>
    </p:spTree>
    <p:extLst>
      <p:ext uri="{BB962C8B-B14F-4D97-AF65-F5344CB8AC3E}">
        <p14:creationId xmlns:p14="http://schemas.microsoft.com/office/powerpoint/2010/main" val="22111906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34</a:t>
            </a:fld>
            <a:endParaRPr lang="en-GB"/>
          </a:p>
        </p:txBody>
      </p:sp>
    </p:spTree>
    <p:extLst>
      <p:ext uri="{BB962C8B-B14F-4D97-AF65-F5344CB8AC3E}">
        <p14:creationId xmlns:p14="http://schemas.microsoft.com/office/powerpoint/2010/main" val="183744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Based on our approach, we included timelines of council information in the search engine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Users can search as usual, but when they click a search  result they get this overview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interface should be updated to reflect all of our findings, and in the future it should be evaluated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for now, council members are using this to help find useful information</a:t>
            </a:r>
          </a:p>
        </p:txBody>
      </p:sp>
      <p:sp>
        <p:nvSpPr>
          <p:cNvPr id="4" name="Slide Number Placeholder 3"/>
          <p:cNvSpPr>
            <a:spLocks noGrp="1"/>
          </p:cNvSpPr>
          <p:nvPr>
            <p:ph type="sldNum" sz="quarter" idx="5"/>
          </p:nvPr>
        </p:nvSpPr>
        <p:spPr/>
        <p:txBody>
          <a:bodyPr/>
          <a:lstStyle/>
          <a:p>
            <a:fld id="{697381A9-0C9E-4D3A-A28B-AC4E168A57BC}" type="slidenum">
              <a:rPr lang="en-GB" smtClean="0"/>
              <a:pPr/>
              <a:t>35</a:t>
            </a:fld>
            <a:endParaRPr lang="en-GB"/>
          </a:p>
        </p:txBody>
      </p:sp>
    </p:spTree>
    <p:extLst>
      <p:ext uri="{BB962C8B-B14F-4D97-AF65-F5344CB8AC3E}">
        <p14:creationId xmlns:p14="http://schemas.microsoft.com/office/powerpoint/2010/main" val="14508675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36</a:t>
            </a:fld>
            <a:endParaRPr lang="en-GB"/>
          </a:p>
        </p:txBody>
      </p:sp>
    </p:spTree>
    <p:extLst>
      <p:ext uri="{BB962C8B-B14F-4D97-AF65-F5344CB8AC3E}">
        <p14:creationId xmlns:p14="http://schemas.microsoft.com/office/powerpoint/2010/main" val="2761943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Information fragments are great if you’re looking for a specific fact</a:t>
            </a:r>
          </a:p>
          <a:p>
            <a:endParaRPr lang="en-GB" dirty="0"/>
          </a:p>
          <a:p>
            <a:r>
              <a:rPr lang="en-GB" dirty="0"/>
              <a:t>But if you’re trying to explore something complex, it can be a bit more difficult to make sense of individual data points</a:t>
            </a:r>
          </a:p>
          <a:p>
            <a:endParaRPr lang="en-GB"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4</a:t>
            </a:fld>
            <a:endParaRPr lang="en-GB"/>
          </a:p>
        </p:txBody>
      </p:sp>
    </p:spTree>
    <p:extLst>
      <p:ext uri="{BB962C8B-B14F-4D97-AF65-F5344CB8AC3E}">
        <p14:creationId xmlns:p14="http://schemas.microsoft.com/office/powerpoint/2010/main" val="3777032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Information fragments are great if you’re looking for a specific fact</a:t>
            </a:r>
          </a:p>
          <a:p>
            <a:endParaRPr lang="en-GB" dirty="0"/>
          </a:p>
          <a:p>
            <a:r>
              <a:rPr lang="en-GB" dirty="0"/>
              <a:t>But if you’re trying to explore something complex, it can be a bit more difficult to make sense of individual data points</a:t>
            </a:r>
          </a:p>
          <a:p>
            <a:endParaRPr lang="en-GB"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5</a:t>
            </a:fld>
            <a:endParaRPr lang="en-GB"/>
          </a:p>
        </p:txBody>
      </p:sp>
    </p:spTree>
    <p:extLst>
      <p:ext uri="{BB962C8B-B14F-4D97-AF65-F5344CB8AC3E}">
        <p14:creationId xmlns:p14="http://schemas.microsoft.com/office/powerpoint/2010/main" val="2625210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you need a bigger picture</a:t>
            </a:r>
          </a:p>
          <a:p>
            <a:endParaRPr lang="en-GB" dirty="0"/>
          </a:p>
          <a:p>
            <a:r>
              <a:rPr lang="en-GB" dirty="0"/>
              <a:t>So what does this mean for search? Depends on the domain and what the user is trying to do</a:t>
            </a:r>
          </a:p>
        </p:txBody>
      </p:sp>
      <p:sp>
        <p:nvSpPr>
          <p:cNvPr id="4" name="Slide Number Placeholder 3"/>
          <p:cNvSpPr>
            <a:spLocks noGrp="1"/>
          </p:cNvSpPr>
          <p:nvPr>
            <p:ph type="sldNum" sz="quarter" idx="5"/>
          </p:nvPr>
        </p:nvSpPr>
        <p:spPr/>
        <p:txBody>
          <a:bodyPr/>
          <a:lstStyle/>
          <a:p>
            <a:fld id="{697381A9-0C9E-4D3A-A28B-AC4E168A57BC}" type="slidenum">
              <a:rPr lang="en-GB" smtClean="0"/>
              <a:pPr/>
              <a:t>6</a:t>
            </a:fld>
            <a:endParaRPr lang="en-GB"/>
          </a:p>
        </p:txBody>
      </p:sp>
    </p:spTree>
    <p:extLst>
      <p:ext uri="{BB962C8B-B14F-4D97-AF65-F5344CB8AC3E}">
        <p14:creationId xmlns:p14="http://schemas.microsoft.com/office/powerpoint/2010/main" val="123782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7</a:t>
            </a:fld>
            <a:endParaRPr lang="en-GB"/>
          </a:p>
        </p:txBody>
      </p:sp>
    </p:spTree>
    <p:extLst>
      <p:ext uri="{BB962C8B-B14F-4D97-AF65-F5344CB8AC3E}">
        <p14:creationId xmlns:p14="http://schemas.microsoft.com/office/powerpoint/2010/main" val="4225609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look at what a council member would be trying to do</a:t>
            </a:r>
          </a:p>
          <a:p>
            <a:endParaRPr lang="en-GB" dirty="0"/>
          </a:p>
          <a:p>
            <a:r>
              <a:rPr lang="en-GB" dirty="0"/>
              <a:t>When they are searching for information, it is because they are trying to achieve some broader goal</a:t>
            </a:r>
          </a:p>
          <a:p>
            <a:r>
              <a:rPr lang="en-GB" dirty="0"/>
              <a:t>For council members</a:t>
            </a:r>
          </a:p>
        </p:txBody>
      </p:sp>
      <p:sp>
        <p:nvSpPr>
          <p:cNvPr id="4" name="Slide Number Placeholder 3"/>
          <p:cNvSpPr>
            <a:spLocks noGrp="1"/>
          </p:cNvSpPr>
          <p:nvPr>
            <p:ph type="sldNum" sz="quarter" idx="5"/>
          </p:nvPr>
        </p:nvSpPr>
        <p:spPr/>
        <p:txBody>
          <a:bodyPr/>
          <a:lstStyle/>
          <a:p>
            <a:fld id="{697381A9-0C9E-4D3A-A28B-AC4E168A57BC}" type="slidenum">
              <a:rPr lang="en-GB" smtClean="0"/>
              <a:pPr/>
              <a:t>8</a:t>
            </a:fld>
            <a:endParaRPr lang="en-GB"/>
          </a:p>
        </p:txBody>
      </p:sp>
    </p:spTree>
    <p:extLst>
      <p:ext uri="{BB962C8B-B14F-4D97-AF65-F5344CB8AC3E}">
        <p14:creationId xmlns:p14="http://schemas.microsoft.com/office/powerpoint/2010/main" val="35421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usually because they are preparing for their weekly council meetings, where they want to make informed arguments and decisions</a:t>
            </a:r>
          </a:p>
          <a:p>
            <a:endParaRPr lang="en-GB" dirty="0"/>
          </a:p>
          <a:p>
            <a:r>
              <a:rPr lang="en-GB" dirty="0"/>
              <a:t>So what kind of information do they need to be informed?</a:t>
            </a:r>
          </a:p>
          <a:p>
            <a:r>
              <a:rPr lang="en-GB" dirty="0"/>
              <a:t>There is usually some new information presented to them, but the challenge arises when the council has to figure out how they are going to EXTEND the policies of previous council members</a:t>
            </a:r>
          </a:p>
          <a:p>
            <a:r>
              <a:rPr lang="en-GB" dirty="0"/>
              <a:t>And they need to understand how those decisions were made</a:t>
            </a:r>
          </a:p>
          <a:p>
            <a:endParaRPr lang="en-GB" dirty="0"/>
          </a:p>
          <a:p>
            <a:r>
              <a:rPr lang="en-GB" dirty="0"/>
              <a:t>So what does this decision-making process look like</a:t>
            </a:r>
          </a:p>
        </p:txBody>
      </p:sp>
      <p:sp>
        <p:nvSpPr>
          <p:cNvPr id="4" name="Slide Number Placeholder 3"/>
          <p:cNvSpPr>
            <a:spLocks noGrp="1"/>
          </p:cNvSpPr>
          <p:nvPr>
            <p:ph type="sldNum" sz="quarter" idx="5"/>
          </p:nvPr>
        </p:nvSpPr>
        <p:spPr/>
        <p:txBody>
          <a:bodyPr/>
          <a:lstStyle/>
          <a:p>
            <a:fld id="{697381A9-0C9E-4D3A-A28B-AC4E168A57BC}" type="slidenum">
              <a:rPr lang="en-GB" smtClean="0"/>
              <a:pPr/>
              <a:t>9</a:t>
            </a:fld>
            <a:endParaRPr lang="en-GB"/>
          </a:p>
        </p:txBody>
      </p:sp>
    </p:spTree>
    <p:extLst>
      <p:ext uri="{BB962C8B-B14F-4D97-AF65-F5344CB8AC3E}">
        <p14:creationId xmlns:p14="http://schemas.microsoft.com/office/powerpoint/2010/main" val="3628958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yellow">
    <p:bg bwMode="gray">
      <p:bgPr>
        <a:solidFill>
          <a:schemeClr val="accent1"/>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9819248C-42BE-9F43-9F46-40D50B305A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3226845" cy="1268759"/>
          </a:xfrm>
          <a:prstGeom prst="rect">
            <a:avLst/>
          </a:prstGeom>
        </p:spPr>
      </p:pic>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5375" y="512910"/>
            <a:ext cx="1853435"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888EA3E1-C57B-354F-A509-7847EF0D89CA}" type="datetime1">
              <a:rPr lang="nl-NL" smtClean="0"/>
              <a:t>9-6-2024</a:t>
            </a:fld>
            <a:endParaRPr lang="en-GB" dirty="0"/>
          </a:p>
        </p:txBody>
      </p:sp>
      <p:sp>
        <p:nvSpPr>
          <p:cNvPr id="31" name="Tijdelijke aanduiding voor tekst 30">
            <a:extLst>
              <a:ext uri="{FF2B5EF4-FFF2-40B4-BE49-F238E27FC236}">
                <a16:creationId xmlns:a16="http://schemas.microsoft.com/office/drawing/2014/main" id="{E6D5F428-993B-6A4C-A7CE-238F44C7C548}"/>
              </a:ext>
            </a:extLst>
          </p:cNvPr>
          <p:cNvSpPr>
            <a:spLocks noGrp="1"/>
          </p:cNvSpPr>
          <p:nvPr>
            <p:ph type="body" sz="quarter" idx="14" hasCustomPrompt="1"/>
          </p:nvPr>
        </p:nvSpPr>
        <p:spPr>
          <a:xfrm>
            <a:off x="2575859" y="501834"/>
            <a:ext cx="7008532" cy="227101"/>
          </a:xfrm>
          <a:prstGeom prst="rect">
            <a:avLst/>
          </a:prstGeom>
        </p:spPr>
        <p:txBody>
          <a:bodyPr/>
          <a:lstStyle>
            <a:lvl1pPr algn="ctr">
              <a:defRPr sz="1200" b="0" i="0" u="none" cap="all" spc="50" baseline="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5177" y="5800328"/>
            <a:ext cx="5044821"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5177" y="6017497"/>
            <a:ext cx="5044821"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41" name="Titel 1">
            <a:extLst>
              <a:ext uri="{FF2B5EF4-FFF2-40B4-BE49-F238E27FC236}">
                <a16:creationId xmlns:a16="http://schemas.microsoft.com/office/drawing/2014/main" id="{75804E32-4442-4548-B1CA-E4A4F92AB285}"/>
              </a:ext>
            </a:extLst>
          </p:cNvPr>
          <p:cNvSpPr>
            <a:spLocks noGrp="1"/>
          </p:cNvSpPr>
          <p:nvPr>
            <p:ph type="ctrTitle" hasCustomPrompt="1"/>
          </p:nvPr>
        </p:nvSpPr>
        <p:spPr>
          <a:xfrm>
            <a:off x="393291" y="1196750"/>
            <a:ext cx="11374639" cy="4603578"/>
          </a:xfrm>
          <a:prstGeom prst="rect">
            <a:avLst/>
          </a:prstGeom>
        </p:spPr>
        <p:txBody>
          <a:bodyPr anchor="ctr" anchorCtr="0"/>
          <a:lstStyle>
            <a:lvl1pPr algn="ctr">
              <a:defRPr sz="4100" b="0" i="1">
                <a:latin typeface="Merriweather Light" pitchFamily="2" charset="77"/>
              </a:defRPr>
            </a:lvl1pPr>
          </a:lstStyle>
          <a:p>
            <a:r>
              <a:rPr lang="en-GB" dirty="0"/>
              <a:t>Place your attention-grabbing</a:t>
            </a:r>
            <a:br>
              <a:rPr lang="en-GB" dirty="0"/>
            </a:br>
            <a:r>
              <a:rPr lang="en-GB" dirty="0"/>
              <a:t>headline here</a:t>
            </a:r>
          </a:p>
        </p:txBody>
      </p:sp>
    </p:spTree>
    <p:extLst>
      <p:ext uri="{BB962C8B-B14F-4D97-AF65-F5344CB8AC3E}">
        <p14:creationId xmlns:p14="http://schemas.microsoft.com/office/powerpoint/2010/main" val="223425379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8" orient="horz" pos="754" userDrawn="1">
          <p15:clr>
            <a:srgbClr val="FBAE40"/>
          </p15:clr>
        </p15:guide>
        <p15:guide id="19" orient="horz" pos="211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 quote">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93291" y="1180848"/>
            <a:ext cx="11374640" cy="4726372"/>
          </a:xfrm>
          <a:prstGeom prst="rect">
            <a:avLst/>
          </a:prstGeom>
        </p:spPr>
        <p:txBody>
          <a:bodyPr anchor="ctr" anchorCtr="0"/>
          <a:lstStyle>
            <a:lvl1pPr marL="0" marR="0" indent="0" algn="ctr" defTabSz="914400" rtl="0" eaLnBrk="1" fontAlgn="auto" latinLnBrk="0" hangingPunct="1">
              <a:lnSpc>
                <a:spcPct val="100000"/>
              </a:lnSpc>
              <a:spcBef>
                <a:spcPct val="0"/>
              </a:spcBef>
              <a:spcAft>
                <a:spcPts val="0"/>
              </a:spcAft>
              <a:buClrTx/>
              <a:buSzTx/>
              <a:buFontTx/>
              <a:buNone/>
              <a:tabLst/>
              <a:defRPr sz="4100" b="0" i="1">
                <a:latin typeface="Merriweather Light" pitchFamily="2" charset="77"/>
              </a:defRPr>
            </a:lvl1pPr>
          </a:lstStyle>
          <a:p>
            <a:r>
              <a:rPr lang="en-GB" dirty="0"/>
              <a:t>Chapter title or Quote slide.</a:t>
            </a:r>
            <a:br>
              <a:rPr lang="en-GB" dirty="0"/>
            </a:br>
            <a:r>
              <a:rPr lang="en-GB" dirty="0"/>
              <a:t>(Leave Name </a:t>
            </a:r>
            <a:r>
              <a:rPr lang="en-GB" dirty="0" err="1"/>
              <a:t>Lastname</a:t>
            </a:r>
            <a:r>
              <a:rPr lang="en-GB" dirty="0"/>
              <a:t> and Job title</a:t>
            </a:r>
            <a:br>
              <a:rPr lang="en-GB" dirty="0"/>
            </a:br>
            <a:r>
              <a:rPr lang="en-GB" dirty="0"/>
              <a:t>empty in case of chapter slide.)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8225" y="5915171"/>
            <a:ext cx="5038725"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8225" y="6140291"/>
            <a:ext cx="5038725"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15109594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hapter / quote + image righ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8138" y="371475"/>
            <a:ext cx="5580062" cy="432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4100" b="0" i="1" smtClean="0">
                <a:effectLst/>
                <a:latin typeface="Merriweather Light" pitchFamily="2"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6276975" y="368301"/>
            <a:ext cx="5581650" cy="6116905"/>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338138" y="5997445"/>
            <a:ext cx="5580062"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338138" y="6214614"/>
            <a:ext cx="5580062"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211799999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pter / quote + image lef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6278563" y="371475"/>
            <a:ext cx="5580062" cy="432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4100" b="0" i="1" smtClean="0">
                <a:effectLst/>
                <a:latin typeface="Merriweather Light" pitchFamily="2"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0" y="368300"/>
            <a:ext cx="5581650" cy="6088771"/>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6278563" y="5969310"/>
            <a:ext cx="5580062"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6278563" y="6186479"/>
            <a:ext cx="5580062"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4065480969"/>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Disclaimer">
    <p:bg bwMode="gray">
      <p:bgPr>
        <a:solidFill>
          <a:schemeClr val="accent1"/>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820C5D57-6775-6546-A52D-BBB107FFAA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29688" y="2439285"/>
            <a:ext cx="6935798" cy="1979430"/>
          </a:xfrm>
          <a:prstGeom prst="rect">
            <a:avLst/>
          </a:prstGeom>
        </p:spPr>
      </p:pic>
    </p:spTree>
    <p:extLst>
      <p:ext uri="{BB962C8B-B14F-4D97-AF65-F5344CB8AC3E}">
        <p14:creationId xmlns:p14="http://schemas.microsoft.com/office/powerpoint/2010/main" val="3150545172"/>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userDrawn="1">
          <p15:clr>
            <a:srgbClr val="FBAE40"/>
          </p15:clr>
        </p15:guide>
        <p15:guide id="20" pos="5043" userDrawn="1">
          <p15:clr>
            <a:srgbClr val="FBAE40"/>
          </p15:clr>
        </p15:guide>
        <p15:guide id="21" orient="horz" pos="377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Disclaimer + partner logos">
    <p:bg bwMode="gray">
      <p:bgPr>
        <a:solidFill>
          <a:schemeClr val="accent1"/>
        </a:solidFill>
        <a:effectLst/>
      </p:bgPr>
    </p:bg>
    <p:spTree>
      <p:nvGrpSpPr>
        <p:cNvPr id="1" name=""/>
        <p:cNvGrpSpPr/>
        <p:nvPr/>
      </p:nvGrpSpPr>
      <p:grpSpPr>
        <a:xfrm>
          <a:off x="0" y="0"/>
          <a:ext cx="0" cy="0"/>
          <a:chOff x="0" y="0"/>
          <a:chExt cx="0" cy="0"/>
        </a:xfrm>
      </p:grpSpPr>
      <p:sp>
        <p:nvSpPr>
          <p:cNvPr id="7" name="Tijdelijke aanduiding voor afbeelding 2">
            <a:extLst>
              <a:ext uri="{FF2B5EF4-FFF2-40B4-BE49-F238E27FC236}">
                <a16:creationId xmlns:a16="http://schemas.microsoft.com/office/drawing/2014/main" id="{87F847E1-C859-2E44-9D27-7F834608F4EF}"/>
              </a:ext>
            </a:extLst>
          </p:cNvPr>
          <p:cNvSpPr>
            <a:spLocks noGrp="1"/>
          </p:cNvSpPr>
          <p:nvPr>
            <p:ph type="pic" sz="quarter" idx="19" hasCustomPrompt="1"/>
          </p:nvPr>
        </p:nvSpPr>
        <p:spPr>
          <a:xfrm>
            <a:off x="2337821" y="4117423"/>
            <a:ext cx="2438892"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8" name="Tijdelijke aanduiding voor afbeelding 2">
            <a:extLst>
              <a:ext uri="{FF2B5EF4-FFF2-40B4-BE49-F238E27FC236}">
                <a16:creationId xmlns:a16="http://schemas.microsoft.com/office/drawing/2014/main" id="{20C5A405-B822-4547-9A91-BBD9695DE0A4}"/>
              </a:ext>
            </a:extLst>
          </p:cNvPr>
          <p:cNvSpPr>
            <a:spLocks noGrp="1"/>
          </p:cNvSpPr>
          <p:nvPr>
            <p:ph type="pic" sz="quarter" idx="20" hasCustomPrompt="1"/>
          </p:nvPr>
        </p:nvSpPr>
        <p:spPr>
          <a:xfrm>
            <a:off x="4877360" y="4117423"/>
            <a:ext cx="2438892"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9" name="Tijdelijke aanduiding voor afbeelding 2">
            <a:extLst>
              <a:ext uri="{FF2B5EF4-FFF2-40B4-BE49-F238E27FC236}">
                <a16:creationId xmlns:a16="http://schemas.microsoft.com/office/drawing/2014/main" id="{73BB1706-1B20-CC45-ABAF-098B56020CE5}"/>
              </a:ext>
            </a:extLst>
          </p:cNvPr>
          <p:cNvSpPr>
            <a:spLocks noGrp="1"/>
          </p:cNvSpPr>
          <p:nvPr>
            <p:ph type="pic" sz="quarter" idx="21" hasCustomPrompt="1"/>
          </p:nvPr>
        </p:nvSpPr>
        <p:spPr>
          <a:xfrm>
            <a:off x="7404551" y="4117423"/>
            <a:ext cx="2438892"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2" name="Tijdelijke aanduiding voor tekst 34">
            <a:extLst>
              <a:ext uri="{FF2B5EF4-FFF2-40B4-BE49-F238E27FC236}">
                <a16:creationId xmlns:a16="http://schemas.microsoft.com/office/drawing/2014/main" id="{D0592751-CA00-FF4A-BFDE-7B39EE4E494A}"/>
              </a:ext>
            </a:extLst>
          </p:cNvPr>
          <p:cNvSpPr>
            <a:spLocks noGrp="1"/>
          </p:cNvSpPr>
          <p:nvPr>
            <p:ph type="body" sz="quarter" idx="23" hasCustomPrompt="1"/>
          </p:nvPr>
        </p:nvSpPr>
        <p:spPr>
          <a:xfrm>
            <a:off x="2317519" y="3740461"/>
            <a:ext cx="7560136" cy="270592"/>
          </a:xfrm>
          <a:prstGeom prst="rect">
            <a:avLst/>
          </a:prstGeom>
        </p:spPr>
        <p:txBody>
          <a:bodyPr lIns="0" tIns="0" rIns="0" bIns="0"/>
          <a:lstStyle>
            <a:lvl1pPr algn="l">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14" name="Tijdelijke aanduiding voor afbeelding 2">
            <a:extLst>
              <a:ext uri="{FF2B5EF4-FFF2-40B4-BE49-F238E27FC236}">
                <a16:creationId xmlns:a16="http://schemas.microsoft.com/office/drawing/2014/main" id="{AC53C93C-EB79-8241-B6CC-89740473FA09}"/>
              </a:ext>
            </a:extLst>
          </p:cNvPr>
          <p:cNvSpPr>
            <a:spLocks noGrp="1"/>
          </p:cNvSpPr>
          <p:nvPr>
            <p:ph type="pic" sz="quarter" idx="24" hasCustomPrompt="1"/>
          </p:nvPr>
        </p:nvSpPr>
        <p:spPr>
          <a:xfrm>
            <a:off x="2348607" y="5244036"/>
            <a:ext cx="2438892"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5" name="Tijdelijke aanduiding voor afbeelding 2">
            <a:extLst>
              <a:ext uri="{FF2B5EF4-FFF2-40B4-BE49-F238E27FC236}">
                <a16:creationId xmlns:a16="http://schemas.microsoft.com/office/drawing/2014/main" id="{FA509071-8069-1A4F-B6A4-3D31CB71ABA4}"/>
              </a:ext>
            </a:extLst>
          </p:cNvPr>
          <p:cNvSpPr>
            <a:spLocks noGrp="1"/>
          </p:cNvSpPr>
          <p:nvPr>
            <p:ph type="pic" sz="quarter" idx="25" hasCustomPrompt="1"/>
          </p:nvPr>
        </p:nvSpPr>
        <p:spPr>
          <a:xfrm>
            <a:off x="4877360" y="5244036"/>
            <a:ext cx="2438892"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6" name="Tijdelijke aanduiding voor afbeelding 2">
            <a:extLst>
              <a:ext uri="{FF2B5EF4-FFF2-40B4-BE49-F238E27FC236}">
                <a16:creationId xmlns:a16="http://schemas.microsoft.com/office/drawing/2014/main" id="{84175359-8EA8-794D-BC12-68AFC36BDEDD}"/>
              </a:ext>
            </a:extLst>
          </p:cNvPr>
          <p:cNvSpPr>
            <a:spLocks noGrp="1"/>
          </p:cNvSpPr>
          <p:nvPr>
            <p:ph type="pic" sz="quarter" idx="26" hasCustomPrompt="1"/>
          </p:nvPr>
        </p:nvSpPr>
        <p:spPr>
          <a:xfrm>
            <a:off x="7406113" y="5244036"/>
            <a:ext cx="2438892"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17" name="Rechte verbindingslijn 16">
            <a:extLst>
              <a:ext uri="{FF2B5EF4-FFF2-40B4-BE49-F238E27FC236}">
                <a16:creationId xmlns:a16="http://schemas.microsoft.com/office/drawing/2014/main" id="{6E9763FA-FD82-094F-A92E-D2E2327457A8}"/>
              </a:ext>
            </a:extLst>
          </p:cNvPr>
          <p:cNvCxnSpPr>
            <a:cxnSpLocks/>
          </p:cNvCxnSpPr>
          <p:nvPr userDrawn="1"/>
        </p:nvCxnSpPr>
        <p:spPr>
          <a:xfrm>
            <a:off x="2317519" y="4011053"/>
            <a:ext cx="75601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Afbeelding 18">
            <a:extLst>
              <a:ext uri="{FF2B5EF4-FFF2-40B4-BE49-F238E27FC236}">
                <a16:creationId xmlns:a16="http://schemas.microsoft.com/office/drawing/2014/main" id="{F7EEA9D3-34D3-B94D-A851-38ECCEEF7F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1837" y="1816100"/>
            <a:ext cx="5651500" cy="1612900"/>
          </a:xfrm>
          <a:prstGeom prst="rect">
            <a:avLst/>
          </a:prstGeom>
        </p:spPr>
      </p:pic>
    </p:spTree>
    <p:extLst>
      <p:ext uri="{BB962C8B-B14F-4D97-AF65-F5344CB8AC3E}">
        <p14:creationId xmlns:p14="http://schemas.microsoft.com/office/powerpoint/2010/main" val="213005833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p15:clr>
            <a:srgbClr val="FBAE40"/>
          </p15:clr>
        </p15:guide>
        <p15:guide id="20" pos="5043">
          <p15:clr>
            <a:srgbClr val="FBAE40"/>
          </p15:clr>
        </p15:guide>
        <p15:guide id="21" orient="horz" pos="377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eeg">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8613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34">
          <p15:clr>
            <a:srgbClr val="FBAE40"/>
          </p15:clr>
        </p15:guide>
        <p15:guide id="7" pos="6200">
          <p15:clr>
            <a:srgbClr val="FBAE40"/>
          </p15:clr>
        </p15:guide>
        <p15:guide id="8" pos="6290">
          <p15:clr>
            <a:srgbClr val="FBAE40"/>
          </p15:clr>
        </p15:guide>
        <p15:guide id="9" pos="5043">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8" orient="horz" pos="37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hite">
    <p:bg bwMode="gray">
      <p:bgPr>
        <a:solidFill>
          <a:schemeClr val="bg1"/>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7BADFF9-E568-BA49-BE4F-7AB96E59CDE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3240659" cy="1274191"/>
          </a:xfrm>
          <a:prstGeom prst="rect">
            <a:avLst/>
          </a:prstGeom>
        </p:spPr>
      </p:pic>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5375" y="512910"/>
            <a:ext cx="1853435"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7921EB27-6C1B-D840-956D-529C87AC8247}" type="datetime1">
              <a:rPr lang="nl-NL" smtClean="0"/>
              <a:t>9-6-2024</a:t>
            </a:fld>
            <a:endParaRPr lang="en-GB" dirty="0"/>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8214" y="5800328"/>
            <a:ext cx="5038747" cy="19972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8225" y="6017497"/>
            <a:ext cx="5038725"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8" name="Titel 1">
            <a:extLst>
              <a:ext uri="{FF2B5EF4-FFF2-40B4-BE49-F238E27FC236}">
                <a16:creationId xmlns:a16="http://schemas.microsoft.com/office/drawing/2014/main" id="{8D0FC209-A5EA-0147-8CC1-DEEC093C7247}"/>
              </a:ext>
            </a:extLst>
          </p:cNvPr>
          <p:cNvSpPr>
            <a:spLocks noGrp="1"/>
          </p:cNvSpPr>
          <p:nvPr>
            <p:ph type="ctrTitle" hasCustomPrompt="1"/>
          </p:nvPr>
        </p:nvSpPr>
        <p:spPr>
          <a:xfrm>
            <a:off x="393291" y="1196750"/>
            <a:ext cx="11374639" cy="4603578"/>
          </a:xfrm>
          <a:prstGeom prst="rect">
            <a:avLst/>
          </a:prstGeom>
        </p:spPr>
        <p:txBody>
          <a:bodyPr anchor="ctr" anchorCtr="0"/>
          <a:lstStyle>
            <a:lvl1pPr algn="ctr">
              <a:defRPr sz="4100" b="0" i="1">
                <a:latin typeface="Merriweather Light" pitchFamily="2" charset="77"/>
              </a:defRPr>
            </a:lvl1pPr>
          </a:lstStyle>
          <a:p>
            <a:r>
              <a:rPr lang="en-GB" dirty="0"/>
              <a:t>Place your attention-grabbing</a:t>
            </a:r>
            <a:br>
              <a:rPr lang="en-GB" dirty="0"/>
            </a:br>
            <a:r>
              <a:rPr lang="en-GB" dirty="0"/>
              <a:t>headline here</a:t>
            </a:r>
          </a:p>
        </p:txBody>
      </p:sp>
      <p:sp>
        <p:nvSpPr>
          <p:cNvPr id="16" name="Tijdelijke aanduiding voor tekst 30">
            <a:extLst>
              <a:ext uri="{FF2B5EF4-FFF2-40B4-BE49-F238E27FC236}">
                <a16:creationId xmlns:a16="http://schemas.microsoft.com/office/drawing/2014/main" id="{18DC5878-969C-0849-B41E-F7CAD75B0E14}"/>
              </a:ext>
            </a:extLst>
          </p:cNvPr>
          <p:cNvSpPr>
            <a:spLocks noGrp="1"/>
          </p:cNvSpPr>
          <p:nvPr>
            <p:ph type="body" sz="quarter" idx="14" hasCustomPrompt="1"/>
          </p:nvPr>
        </p:nvSpPr>
        <p:spPr>
          <a:xfrm>
            <a:off x="2575859" y="501834"/>
            <a:ext cx="7008532" cy="227101"/>
          </a:xfrm>
          <a:prstGeom prst="rect">
            <a:avLst/>
          </a:prstGeom>
        </p:spPr>
        <p:txBody>
          <a:bodyPr/>
          <a:lstStyle>
            <a:lvl1pPr algn="ctr">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Tree>
    <p:extLst>
      <p:ext uri="{BB962C8B-B14F-4D97-AF65-F5344CB8AC3E}">
        <p14:creationId xmlns:p14="http://schemas.microsoft.com/office/powerpoint/2010/main" val="33692946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white + image">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71903" y="512910"/>
            <a:ext cx="1866907"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8D3462A6-C9E6-4047-B6F4-021B57F6E9D9}" type="datetime1">
              <a:rPr lang="nl-NL" smtClean="0"/>
              <a:t>9-6-2024</a:t>
            </a:fld>
            <a:endParaRPr lang="en-GB" dirty="0"/>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733" y="1196750"/>
            <a:ext cx="5584468" cy="4603578"/>
          </a:xfrm>
          <a:prstGeom prst="rect">
            <a:avLst/>
          </a:prstGeom>
        </p:spPr>
        <p:txBody>
          <a:bodyPr anchor="ctr" anchorCtr="0"/>
          <a:lstStyle>
            <a:lvl1pPr algn="ctr">
              <a:defRPr sz="4100" b="0" i="1">
                <a:latin typeface="Merriweather Light" pitchFamily="2"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732" y="6084055"/>
            <a:ext cx="5584468"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550" y="6309175"/>
            <a:ext cx="5581650"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6276975" y="1196751"/>
            <a:ext cx="5562600"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835" y="501834"/>
            <a:ext cx="6996580" cy="227101"/>
          </a:xfrm>
          <a:prstGeom prst="rect">
            <a:avLst/>
          </a:prstGeom>
        </p:spPr>
        <p:txBody>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pic>
        <p:nvPicPr>
          <p:cNvPr id="11" name="Afbeelding 10">
            <a:extLst>
              <a:ext uri="{FF2B5EF4-FFF2-40B4-BE49-F238E27FC236}">
                <a16:creationId xmlns:a16="http://schemas.microsoft.com/office/drawing/2014/main" id="{F78F8814-A3C8-3D4D-800C-835B328FB7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3240659" cy="1274191"/>
          </a:xfrm>
          <a:prstGeom prst="rect">
            <a:avLst/>
          </a:prstGeom>
        </p:spPr>
      </p:pic>
    </p:spTree>
    <p:extLst>
      <p:ext uri="{BB962C8B-B14F-4D97-AF65-F5344CB8AC3E}">
        <p14:creationId xmlns:p14="http://schemas.microsoft.com/office/powerpoint/2010/main" val="313222537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userDrawn="1">
          <p15:clr>
            <a:srgbClr val="FBAE40"/>
          </p15:clr>
        </p15:guide>
        <p15:guide id="19" orient="horz" pos="21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ver white + image + partner logos">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71903" y="512910"/>
            <a:ext cx="1866907"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FF89F68A-B152-1F4A-BAE9-DB6F3497DE2E}" type="datetime1">
              <a:rPr lang="nl-NL" smtClean="0"/>
              <a:t>9-6-2024</a:t>
            </a:fld>
            <a:endParaRPr lang="en-GB" dirty="0"/>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733" y="1196749"/>
            <a:ext cx="6986614" cy="2232237"/>
          </a:xfrm>
          <a:prstGeom prst="rect">
            <a:avLst/>
          </a:prstGeom>
        </p:spPr>
        <p:txBody>
          <a:bodyPr anchor="ctr" anchorCtr="0"/>
          <a:lstStyle>
            <a:lvl1pPr algn="ctr">
              <a:defRPr sz="4100" b="0" i="1">
                <a:latin typeface="Merriweather Light" pitchFamily="2"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731" y="6084055"/>
            <a:ext cx="7012883"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550" y="6309175"/>
            <a:ext cx="7010064"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7645613" y="1196751"/>
            <a:ext cx="4193962"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835" y="501834"/>
            <a:ext cx="6996580" cy="227101"/>
          </a:xfrm>
          <a:prstGeom prst="rect">
            <a:avLst/>
          </a:prstGeom>
        </p:spPr>
        <p:txBody>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24" name="Tijdelijke aanduiding voor afbeelding 2">
            <a:extLst>
              <a:ext uri="{FF2B5EF4-FFF2-40B4-BE49-F238E27FC236}">
                <a16:creationId xmlns:a16="http://schemas.microsoft.com/office/drawing/2014/main" id="{96590D88-6BBF-A34E-AAB8-6A3B3F4F8EB0}"/>
              </a:ext>
            </a:extLst>
          </p:cNvPr>
          <p:cNvSpPr>
            <a:spLocks noGrp="1"/>
          </p:cNvSpPr>
          <p:nvPr>
            <p:ph type="pic" sz="quarter" idx="19" hasCustomPrompt="1"/>
          </p:nvPr>
        </p:nvSpPr>
        <p:spPr>
          <a:xfrm>
            <a:off x="360001"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5" name="Tijdelijke aanduiding voor afbeelding 2">
            <a:extLst>
              <a:ext uri="{FF2B5EF4-FFF2-40B4-BE49-F238E27FC236}">
                <a16:creationId xmlns:a16="http://schemas.microsoft.com/office/drawing/2014/main" id="{9781CBC6-4D2D-9B44-8C61-BA988AC5EA80}"/>
              </a:ext>
            </a:extLst>
          </p:cNvPr>
          <p:cNvSpPr>
            <a:spLocks noGrp="1"/>
          </p:cNvSpPr>
          <p:nvPr>
            <p:ph type="pic" sz="quarter" idx="20" hasCustomPrompt="1"/>
          </p:nvPr>
        </p:nvSpPr>
        <p:spPr>
          <a:xfrm>
            <a:off x="2915084"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6" name="Tijdelijke aanduiding voor afbeelding 2">
            <a:extLst>
              <a:ext uri="{FF2B5EF4-FFF2-40B4-BE49-F238E27FC236}">
                <a16:creationId xmlns:a16="http://schemas.microsoft.com/office/drawing/2014/main" id="{F3CB498F-9E16-7340-824A-5B69DEB636A8}"/>
              </a:ext>
            </a:extLst>
          </p:cNvPr>
          <p:cNvSpPr>
            <a:spLocks noGrp="1"/>
          </p:cNvSpPr>
          <p:nvPr>
            <p:ph type="pic" sz="quarter" idx="21" hasCustomPrompt="1"/>
          </p:nvPr>
        </p:nvSpPr>
        <p:spPr>
          <a:xfrm>
            <a:off x="5459381"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7" name="Tijdelijke aanduiding voor tekst 34">
            <a:extLst>
              <a:ext uri="{FF2B5EF4-FFF2-40B4-BE49-F238E27FC236}">
                <a16:creationId xmlns:a16="http://schemas.microsoft.com/office/drawing/2014/main" id="{D85BB5FF-F717-044D-8E9C-DCEFD8761E47}"/>
              </a:ext>
            </a:extLst>
          </p:cNvPr>
          <p:cNvSpPr>
            <a:spLocks noGrp="1"/>
          </p:cNvSpPr>
          <p:nvPr>
            <p:ph type="body" sz="quarter" idx="23" hasCustomPrompt="1"/>
          </p:nvPr>
        </p:nvSpPr>
        <p:spPr>
          <a:xfrm>
            <a:off x="338137" y="3602573"/>
            <a:ext cx="5580062" cy="270592"/>
          </a:xfrm>
          <a:prstGeom prst="rect">
            <a:avLst/>
          </a:prstGeom>
        </p:spPr>
        <p:txBody>
          <a:bodyPr lIns="0" tIns="0" rIns="0" bIns="0"/>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28" name="Tijdelijke aanduiding voor afbeelding 2">
            <a:extLst>
              <a:ext uri="{FF2B5EF4-FFF2-40B4-BE49-F238E27FC236}">
                <a16:creationId xmlns:a16="http://schemas.microsoft.com/office/drawing/2014/main" id="{9E39B1AE-9C41-2A43-8322-F2385CDD76E1}"/>
              </a:ext>
            </a:extLst>
          </p:cNvPr>
          <p:cNvSpPr>
            <a:spLocks noGrp="1"/>
          </p:cNvSpPr>
          <p:nvPr>
            <p:ph type="pic" sz="quarter" idx="24" hasCustomPrompt="1"/>
          </p:nvPr>
        </p:nvSpPr>
        <p:spPr>
          <a:xfrm>
            <a:off x="370787"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9" name="Tijdelijke aanduiding voor afbeelding 2">
            <a:extLst>
              <a:ext uri="{FF2B5EF4-FFF2-40B4-BE49-F238E27FC236}">
                <a16:creationId xmlns:a16="http://schemas.microsoft.com/office/drawing/2014/main" id="{906E6FE3-27E3-F44A-BCCB-0BFB91A7058C}"/>
              </a:ext>
            </a:extLst>
          </p:cNvPr>
          <p:cNvSpPr>
            <a:spLocks noGrp="1"/>
          </p:cNvSpPr>
          <p:nvPr>
            <p:ph type="pic" sz="quarter" idx="25" hasCustomPrompt="1"/>
          </p:nvPr>
        </p:nvSpPr>
        <p:spPr>
          <a:xfrm>
            <a:off x="2915084"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30" name="Tijdelijke aanduiding voor afbeelding 2">
            <a:extLst>
              <a:ext uri="{FF2B5EF4-FFF2-40B4-BE49-F238E27FC236}">
                <a16:creationId xmlns:a16="http://schemas.microsoft.com/office/drawing/2014/main" id="{D4208AEC-A18D-7948-B0D2-36515B5214D7}"/>
              </a:ext>
            </a:extLst>
          </p:cNvPr>
          <p:cNvSpPr>
            <a:spLocks noGrp="1"/>
          </p:cNvSpPr>
          <p:nvPr>
            <p:ph type="pic" sz="quarter" idx="26" hasCustomPrompt="1"/>
          </p:nvPr>
        </p:nvSpPr>
        <p:spPr>
          <a:xfrm>
            <a:off x="5460943"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31" name="Rechte verbindingslijn 30">
            <a:extLst>
              <a:ext uri="{FF2B5EF4-FFF2-40B4-BE49-F238E27FC236}">
                <a16:creationId xmlns:a16="http://schemas.microsoft.com/office/drawing/2014/main" id="{0E4A6470-CC6A-4740-8821-4CBA8B5017EA}"/>
              </a:ext>
            </a:extLst>
          </p:cNvPr>
          <p:cNvCxnSpPr>
            <a:cxnSpLocks/>
          </p:cNvCxnSpPr>
          <p:nvPr userDrawn="1"/>
        </p:nvCxnSpPr>
        <p:spPr>
          <a:xfrm>
            <a:off x="360000" y="3873165"/>
            <a:ext cx="69866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7" name="Afbeelding 16">
            <a:extLst>
              <a:ext uri="{FF2B5EF4-FFF2-40B4-BE49-F238E27FC236}">
                <a16:creationId xmlns:a16="http://schemas.microsoft.com/office/drawing/2014/main" id="{41DFEBCF-DE1F-8241-84A8-78A5B8837C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3240659" cy="1274191"/>
          </a:xfrm>
          <a:prstGeom prst="rect">
            <a:avLst/>
          </a:prstGeom>
        </p:spPr>
      </p:pic>
    </p:spTree>
    <p:extLst>
      <p:ext uri="{BB962C8B-B14F-4D97-AF65-F5344CB8AC3E}">
        <p14:creationId xmlns:p14="http://schemas.microsoft.com/office/powerpoint/2010/main" val="34631690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p15:clr>
            <a:srgbClr val="FBAE40"/>
          </p15:clr>
        </p15:guide>
        <p15:guide id="19" orient="horz" pos="21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xt only">
    <p:bg bwMode="gray">
      <p:bgPr>
        <a:solidFill>
          <a:schemeClr val="bg1"/>
        </a:solidFill>
        <a:effectLst/>
      </p:bgPr>
    </p:b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C1824C1D-4906-3A4A-B5A7-7CF6C4EB7B5A}"/>
              </a:ext>
            </a:extLst>
          </p:cNvPr>
          <p:cNvSpPr>
            <a:spLocks noGrp="1"/>
          </p:cNvSpPr>
          <p:nvPr>
            <p:ph type="ctrTitle" hasCustomPrompt="1"/>
          </p:nvPr>
        </p:nvSpPr>
        <p:spPr>
          <a:xfrm>
            <a:off x="2317750" y="1196975"/>
            <a:ext cx="7559675" cy="1253617"/>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5E1B5542-E518-FB47-95E8-2B71A026A2A9}"/>
              </a:ext>
            </a:extLst>
          </p:cNvPr>
          <p:cNvSpPr>
            <a:spLocks noGrp="1"/>
          </p:cNvSpPr>
          <p:nvPr>
            <p:ph type="body" sz="quarter" idx="10" hasCustomPrompt="1"/>
          </p:nvPr>
        </p:nvSpPr>
        <p:spPr>
          <a:xfrm>
            <a:off x="2317750" y="2450593"/>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des </a:t>
            </a:r>
            <a:r>
              <a:rPr lang="nl-NL" dirty="0" err="1"/>
              <a:t>earcit</a:t>
            </a:r>
            <a:r>
              <a:rPr lang="nl-NL" dirty="0"/>
              <a:t>, </a:t>
            </a:r>
            <a:r>
              <a:rPr lang="nl-NL" dirty="0" err="1"/>
              <a:t>ium</a:t>
            </a:r>
            <a:r>
              <a:rPr lang="nl-NL" dirty="0"/>
              <a:t> ad </a:t>
            </a:r>
            <a:r>
              <a:rPr lang="nl-NL" dirty="0" err="1"/>
              <a:t>quam</a:t>
            </a:r>
            <a:r>
              <a:rPr lang="nl-NL" dirty="0"/>
              <a:t> </a:t>
            </a:r>
            <a:r>
              <a:rPr lang="nl-NL" dirty="0" err="1"/>
              <a:t>faccupt</a:t>
            </a:r>
            <a:r>
              <a:rPr lang="nl-NL" dirty="0"/>
              <a:t> </a:t>
            </a:r>
            <a:r>
              <a:rPr lang="nl-NL" dirty="0" err="1"/>
              <a:t>atiature</a:t>
            </a:r>
            <a:r>
              <a:rPr lang="nl-NL" dirty="0"/>
              <a:t>, </a:t>
            </a:r>
            <a:r>
              <a:rPr lang="nl-NL" dirty="0" err="1"/>
              <a:t>qui</a:t>
            </a:r>
            <a:r>
              <a:rPr lang="nl-NL" dirty="0"/>
              <a:t> </a:t>
            </a:r>
            <a:r>
              <a:rPr lang="nl-NL" dirty="0" err="1"/>
              <a:t>officipis</a:t>
            </a:r>
            <a:r>
              <a:rPr lang="nl-NL" dirty="0"/>
              <a:t> </a:t>
            </a:r>
            <a:r>
              <a:rPr lang="nl-NL" dirty="0" err="1"/>
              <a:t>dolupta</a:t>
            </a:r>
            <a:r>
              <a:rPr lang="nl-NL" dirty="0"/>
              <a:t> </a:t>
            </a:r>
            <a:r>
              <a:rPr lang="nl-NL" dirty="0" err="1"/>
              <a:t>spereium</a:t>
            </a:r>
            <a:r>
              <a:rPr lang="nl-NL" dirty="0"/>
              <a:t> </a:t>
            </a:r>
            <a:r>
              <a:rPr lang="nl-NL" dirty="0" err="1"/>
              <a:t>quias</a:t>
            </a:r>
            <a:r>
              <a:rPr lang="nl-NL" dirty="0"/>
              <a:t> </a:t>
            </a:r>
            <a:r>
              <a:rPr lang="nl-NL" dirty="0" err="1"/>
              <a:t>sum</a:t>
            </a:r>
            <a:r>
              <a:rPr lang="nl-NL" dirty="0"/>
              <a:t> </a:t>
            </a:r>
            <a:r>
              <a:rPr lang="nl-NL" dirty="0" err="1"/>
              <a:t>aut</a:t>
            </a:r>
            <a:r>
              <a:rPr lang="nl-NL" dirty="0"/>
              <a:t> min </a:t>
            </a:r>
            <a:r>
              <a:rPr lang="nl-NL" dirty="0" err="1"/>
              <a:t>prae</a:t>
            </a:r>
            <a:r>
              <a:rPr lang="nl-NL" dirty="0"/>
              <a:t> nam </a:t>
            </a:r>
            <a:r>
              <a:rPr lang="nl-NL" dirty="0" err="1"/>
              <a:t>aut</a:t>
            </a:r>
            <a:r>
              <a:rPr lang="nl-NL" dirty="0"/>
              <a:t> que </a:t>
            </a:r>
            <a:r>
              <a:rPr lang="nl-NL" dirty="0" err="1"/>
              <a:t>nobitatur</a:t>
            </a:r>
            <a:r>
              <a:rPr lang="nl-NL" dirty="0"/>
              <a:t>, </a:t>
            </a:r>
            <a:r>
              <a:rPr lang="nl-NL" dirty="0" err="1"/>
              <a:t>cus</a:t>
            </a:r>
            <a:r>
              <a:rPr lang="nl-NL" dirty="0"/>
              <a:t> </a:t>
            </a:r>
            <a:r>
              <a:rPr lang="nl-NL" dirty="0" err="1"/>
              <a:t>eario</a:t>
            </a:r>
            <a:r>
              <a:rPr lang="nl-NL" dirty="0"/>
              <a:t> </a:t>
            </a:r>
            <a:r>
              <a:rPr lang="nl-NL" dirty="0" err="1"/>
              <a:t>omnihic</a:t>
            </a:r>
            <a:r>
              <a:rPr lang="nl-NL" dirty="0"/>
              <a:t> </a:t>
            </a:r>
            <a:r>
              <a:rPr lang="nl-NL" dirty="0" err="1"/>
              <a:t>aeruptur</a:t>
            </a:r>
            <a:r>
              <a:rPr lang="nl-NL" dirty="0"/>
              <a:t>, </a:t>
            </a:r>
            <a:r>
              <a:rPr lang="nl-NL" dirty="0" err="1"/>
              <a:t>sunt</a:t>
            </a:r>
            <a:r>
              <a:rPr lang="nl-NL" dirty="0"/>
              <a:t> </a:t>
            </a:r>
            <a:r>
              <a:rPr lang="nl-NL" dirty="0" err="1"/>
              <a:t>eruptat</a:t>
            </a:r>
            <a:r>
              <a:rPr lang="nl-NL" dirty="0"/>
              <a:t> </a:t>
            </a:r>
            <a:r>
              <a:rPr lang="nl-NL" dirty="0" err="1"/>
              <a:t>volorep</a:t>
            </a:r>
            <a:r>
              <a:rPr lang="nl-NL" dirty="0"/>
              <a:t>. &lt;Max. 70 </a:t>
            </a:r>
            <a:r>
              <a:rPr lang="nl-NL" dirty="0" err="1"/>
              <a:t>words</a:t>
            </a:r>
            <a:r>
              <a:rPr lang="nl-NL" dirty="0"/>
              <a:t>&gt; </a:t>
            </a:r>
          </a:p>
        </p:txBody>
      </p:sp>
    </p:spTree>
    <p:extLst>
      <p:ext uri="{BB962C8B-B14F-4D97-AF65-F5344CB8AC3E}">
        <p14:creationId xmlns:p14="http://schemas.microsoft.com/office/powerpoint/2010/main" val="3320298667"/>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left, image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4297363" y="368301"/>
            <a:ext cx="7561262" cy="6159108"/>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9" name="Titel 1">
            <a:extLst>
              <a:ext uri="{FF2B5EF4-FFF2-40B4-BE49-F238E27FC236}">
                <a16:creationId xmlns:a16="http://schemas.microsoft.com/office/drawing/2014/main" id="{A07AE5D3-2C03-CD49-8B96-489B7649C6D1}"/>
              </a:ext>
            </a:extLst>
          </p:cNvPr>
          <p:cNvSpPr>
            <a:spLocks noGrp="1"/>
          </p:cNvSpPr>
          <p:nvPr>
            <p:ph type="ctrTitle" hasCustomPrompt="1"/>
          </p:nvPr>
        </p:nvSpPr>
        <p:spPr>
          <a:xfrm>
            <a:off x="338138" y="371475"/>
            <a:ext cx="3635375" cy="108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34EE854C-23EF-BD45-A084-2AE0D435916C}"/>
              </a:ext>
            </a:extLst>
          </p:cNvPr>
          <p:cNvSpPr>
            <a:spLocks noGrp="1"/>
          </p:cNvSpPr>
          <p:nvPr>
            <p:ph type="body" sz="quarter" idx="10" hasCustomPrompt="1"/>
          </p:nvPr>
        </p:nvSpPr>
        <p:spPr>
          <a:xfrm>
            <a:off x="337513" y="1664208"/>
            <a:ext cx="3636000" cy="4863201"/>
          </a:xfrm>
          <a:prstGeom prst="rect">
            <a:avLst/>
          </a:prstGeom>
        </p:spPr>
        <p:txBody>
          <a:bodyPr bIns="0" anchor="b" anchorCtr="0"/>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a:t>
            </a:r>
            <a:br>
              <a:rPr lang="nl-NL" dirty="0"/>
            </a:br>
            <a:r>
              <a:rPr lang="nl-NL" dirty="0"/>
              <a:t>&lt;Max. 40 </a:t>
            </a:r>
            <a:r>
              <a:rPr lang="nl-NL" dirty="0" err="1"/>
              <a:t>words</a:t>
            </a:r>
            <a:r>
              <a:rPr lang="nl-NL" dirty="0"/>
              <a:t>&gt; </a:t>
            </a:r>
          </a:p>
        </p:txBody>
      </p:sp>
    </p:spTree>
    <p:extLst>
      <p:ext uri="{BB962C8B-B14F-4D97-AF65-F5344CB8AC3E}">
        <p14:creationId xmlns:p14="http://schemas.microsoft.com/office/powerpoint/2010/main" val="1963991063"/>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mage left, text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0" y="371475"/>
            <a:ext cx="7561262" cy="6141867"/>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8" name="Titel 1">
            <a:extLst>
              <a:ext uri="{FF2B5EF4-FFF2-40B4-BE49-F238E27FC236}">
                <a16:creationId xmlns:a16="http://schemas.microsoft.com/office/drawing/2014/main" id="{219C4ACB-0E7C-2E49-975D-15A9366B7B16}"/>
              </a:ext>
            </a:extLst>
          </p:cNvPr>
          <p:cNvSpPr>
            <a:spLocks noGrp="1"/>
          </p:cNvSpPr>
          <p:nvPr>
            <p:ph type="ctrTitle" hasCustomPrompt="1"/>
          </p:nvPr>
        </p:nvSpPr>
        <p:spPr>
          <a:xfrm>
            <a:off x="8241243" y="371475"/>
            <a:ext cx="3616761" cy="108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3" name="Tijdelijke aanduiding voor tekst 2">
            <a:extLst>
              <a:ext uri="{FF2B5EF4-FFF2-40B4-BE49-F238E27FC236}">
                <a16:creationId xmlns:a16="http://schemas.microsoft.com/office/drawing/2014/main" id="{F82AB650-E7FC-9C49-B3D3-F4866960771A}"/>
              </a:ext>
            </a:extLst>
          </p:cNvPr>
          <p:cNvSpPr>
            <a:spLocks noGrp="1"/>
          </p:cNvSpPr>
          <p:nvPr>
            <p:ph type="body" sz="quarter" idx="10" hasCustomPrompt="1"/>
          </p:nvPr>
        </p:nvSpPr>
        <p:spPr>
          <a:xfrm>
            <a:off x="8241242" y="1627632"/>
            <a:ext cx="3617383" cy="4885710"/>
          </a:xfrm>
          <a:prstGeom prst="rect">
            <a:avLst/>
          </a:prstGeom>
        </p:spPr>
        <p:txBody>
          <a:bodyPr bIns="0" anchor="b" anchorCtr="0"/>
          <a:lstStyle>
            <a:lvl1pPr marL="0" marR="0" indent="0" algn="l" defTabSz="914400" rtl="0" eaLnBrk="1" fontAlgn="auto" latinLnBrk="0" hangingPunct="1">
              <a:lnSpc>
                <a:spcPct val="110000"/>
              </a:lnSpc>
              <a:spcBef>
                <a:spcPts val="0"/>
              </a:spcBef>
              <a:spcAft>
                <a:spcPts val="0"/>
              </a:spcAft>
              <a:buClr>
                <a:schemeClr val="tx1"/>
              </a:buClr>
              <a:buSzPct val="80000"/>
              <a:buFont typeface="Arial" panose="020B0604020202020204" pitchFamily="34" charset="0"/>
              <a:buNone/>
              <a:tabLst/>
              <a:defRPr lang="nl-NL" sz="2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Pos mos </a:t>
            </a:r>
            <a:r>
              <a:rPr lang="nl-NL" dirty="0" err="1"/>
              <a:t>sed</a:t>
            </a:r>
            <a:r>
              <a:rPr lang="nl-NL" dirty="0"/>
              <a:t> </a:t>
            </a:r>
            <a:r>
              <a:rPr lang="nl-NL" dirty="0" err="1"/>
              <a:t>ulpa</a:t>
            </a:r>
            <a:r>
              <a:rPr lang="nl-NL" dirty="0"/>
              <a:t> </a:t>
            </a:r>
            <a:r>
              <a:rPr lang="nl-NL" dirty="0" err="1"/>
              <a:t>vitas</a:t>
            </a:r>
            <a:br>
              <a:rPr lang="nl-NL" dirty="0"/>
            </a:b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ipiendaMos</a:t>
            </a:r>
            <a:r>
              <a:rPr lang="nl-NL" dirty="0"/>
              <a:t>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a:t>
            </a:r>
            <a:r>
              <a:rPr lang="nl-NL" dirty="0"/>
              <a:t>. &lt;Max. 40 </a:t>
            </a:r>
            <a:r>
              <a:rPr lang="nl-NL" dirty="0" err="1"/>
              <a:t>words</a:t>
            </a:r>
            <a:r>
              <a:rPr lang="nl-NL" dirty="0"/>
              <a:t>&gt; </a:t>
            </a:r>
          </a:p>
        </p:txBody>
      </p:sp>
    </p:spTree>
    <p:extLst>
      <p:ext uri="{BB962C8B-B14F-4D97-AF65-F5344CB8AC3E}">
        <p14:creationId xmlns:p14="http://schemas.microsoft.com/office/powerpoint/2010/main" val="34290240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screen image">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1" y="368300"/>
            <a:ext cx="11522074" cy="61214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Tree>
    <p:extLst>
      <p:ext uri="{BB962C8B-B14F-4D97-AF65-F5344CB8AC3E}">
        <p14:creationId xmlns:p14="http://schemas.microsoft.com/office/powerpoint/2010/main" val="1664076288"/>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ull screen image + caption">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1" y="368300"/>
            <a:ext cx="11522074" cy="55800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4" name="Tijdelijke aanduiding voor tekst 3">
            <a:extLst>
              <a:ext uri="{FF2B5EF4-FFF2-40B4-BE49-F238E27FC236}">
                <a16:creationId xmlns:a16="http://schemas.microsoft.com/office/drawing/2014/main" id="{2644E85E-CA6A-F844-A413-BC9479C4FF28}"/>
              </a:ext>
            </a:extLst>
          </p:cNvPr>
          <p:cNvSpPr>
            <a:spLocks noGrp="1"/>
          </p:cNvSpPr>
          <p:nvPr>
            <p:ph type="body" sz="quarter" idx="19" hasCustomPrompt="1"/>
          </p:nvPr>
        </p:nvSpPr>
        <p:spPr>
          <a:xfrm>
            <a:off x="336550" y="5948300"/>
            <a:ext cx="11522075" cy="541399"/>
          </a:xfrm>
          <a:prstGeom prst="rect">
            <a:avLst/>
          </a:prstGeom>
        </p:spPr>
        <p:txBody>
          <a:bodyPr lIns="0" bIns="0" anchor="b" anchorCtr="0"/>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1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Itasita</a:t>
            </a:r>
            <a:r>
              <a:rPr lang="nl-NL" dirty="0"/>
              <a:t> </a:t>
            </a:r>
            <a:r>
              <a:rPr lang="nl-NL" dirty="0" err="1"/>
              <a:t>sima</a:t>
            </a:r>
            <a:r>
              <a:rPr lang="nl-NL" dirty="0"/>
              <a:t> </a:t>
            </a:r>
            <a:r>
              <a:rPr lang="nl-NL" dirty="0" err="1"/>
              <a:t>dolor</a:t>
            </a:r>
            <a:r>
              <a:rPr lang="nl-NL" dirty="0"/>
              <a:t> min </a:t>
            </a:r>
            <a:r>
              <a:rPr lang="nl-NL" dirty="0" err="1"/>
              <a:t>evellor</a:t>
            </a:r>
            <a:r>
              <a:rPr lang="nl-NL" dirty="0"/>
              <a:t> </a:t>
            </a:r>
            <a:r>
              <a:rPr lang="nl-NL" dirty="0" err="1"/>
              <a:t>ratum</a:t>
            </a:r>
            <a:r>
              <a:rPr lang="nl-NL" dirty="0"/>
              <a:t> </a:t>
            </a:r>
            <a:r>
              <a:rPr lang="nl-NL" dirty="0" err="1"/>
              <a:t>laciis</a:t>
            </a:r>
            <a:r>
              <a:rPr lang="nl-NL" dirty="0"/>
              <a:t> et </a:t>
            </a:r>
            <a:r>
              <a:rPr lang="nl-NL" dirty="0" err="1"/>
              <a:t>quam</a:t>
            </a:r>
            <a:r>
              <a:rPr lang="nl-NL" dirty="0"/>
              <a:t> </a:t>
            </a:r>
            <a:r>
              <a:rPr lang="nl-NL" dirty="0" err="1"/>
              <a:t>voluptat</a:t>
            </a:r>
            <a:r>
              <a:rPr lang="nl-NL" dirty="0"/>
              <a:t> ut </a:t>
            </a:r>
            <a:r>
              <a:rPr lang="nl-NL" dirty="0" err="1"/>
              <a:t>lanis</a:t>
            </a:r>
            <a:r>
              <a:rPr lang="nl-NL" dirty="0"/>
              <a:t> </a:t>
            </a:r>
            <a:r>
              <a:rPr lang="nl-NL" dirty="0" err="1"/>
              <a:t>nit</a:t>
            </a:r>
            <a:r>
              <a:rPr lang="nl-NL" dirty="0"/>
              <a:t>, </a:t>
            </a:r>
            <a:r>
              <a:rPr lang="nl-NL" dirty="0" err="1"/>
              <a:t>eium</a:t>
            </a:r>
            <a:r>
              <a:rPr lang="nl-NL" dirty="0"/>
              <a:t> </a:t>
            </a:r>
            <a:r>
              <a:rPr lang="nl-NL" dirty="0" err="1"/>
              <a:t>quidus</a:t>
            </a:r>
            <a:r>
              <a:rPr lang="nl-NL" dirty="0"/>
              <a:t>, </a:t>
            </a:r>
            <a:r>
              <a:rPr lang="nl-NL" dirty="0" err="1"/>
              <a:t>quas</a:t>
            </a:r>
            <a:r>
              <a:rPr lang="nl-NL" dirty="0"/>
              <a:t> </a:t>
            </a:r>
            <a:r>
              <a:rPr lang="nl-NL" dirty="0" err="1"/>
              <a:t>nobis</a:t>
            </a:r>
            <a:r>
              <a:rPr lang="nl-NL" dirty="0"/>
              <a:t> </a:t>
            </a:r>
            <a:r>
              <a:rPr lang="nl-NL" dirty="0" err="1"/>
              <a:t>inusam</a:t>
            </a:r>
            <a:r>
              <a:rPr lang="nl-NL" dirty="0"/>
              <a:t> </a:t>
            </a:r>
            <a:r>
              <a:rPr lang="nl-NL" dirty="0" err="1"/>
              <a:t>cuptate</a:t>
            </a:r>
            <a:r>
              <a:rPr lang="nl-NL" dirty="0"/>
              <a:t> </a:t>
            </a:r>
            <a:r>
              <a:rPr lang="nl-NL" dirty="0" err="1"/>
              <a:t>mper</a:t>
            </a:r>
            <a:r>
              <a:rPr lang="nl-NL" dirty="0"/>
              <a:t> </a:t>
            </a:r>
            <a:r>
              <a:rPr lang="nl-NL" dirty="0" err="1"/>
              <a:t>nobit</a:t>
            </a:r>
            <a:r>
              <a:rPr lang="nl-NL" dirty="0"/>
              <a:t> hit </a:t>
            </a:r>
            <a:r>
              <a:rPr lang="nl-NL" dirty="0" err="1"/>
              <a:t>eliquam</a:t>
            </a:r>
            <a:r>
              <a:rPr lang="nl-NL" dirty="0"/>
              <a:t> </a:t>
            </a:r>
            <a:r>
              <a:rPr lang="nl-NL" dirty="0" err="1"/>
              <a:t>cori</a:t>
            </a:r>
            <a:r>
              <a:rPr lang="nl-NL" dirty="0"/>
              <a:t> </a:t>
            </a:r>
            <a:r>
              <a:rPr lang="nl-NL" dirty="0" err="1"/>
              <a:t>voloreicid</a:t>
            </a:r>
            <a:r>
              <a:rPr lang="nl-NL" dirty="0"/>
              <a:t> </a:t>
            </a:r>
            <a:r>
              <a:rPr lang="nl-NL" dirty="0" err="1"/>
              <a:t>mil</a:t>
            </a:r>
            <a:r>
              <a:rPr lang="nl-NL" dirty="0"/>
              <a:t> </a:t>
            </a:r>
            <a:r>
              <a:rPr lang="nl-NL" dirty="0" err="1"/>
              <a:t>minihilis</a:t>
            </a:r>
            <a:r>
              <a:rPr lang="nl-NL" dirty="0"/>
              <a:t> </a:t>
            </a:r>
            <a:r>
              <a:rPr lang="nl-NL" dirty="0" err="1"/>
              <a:t>aut</a:t>
            </a:r>
            <a:r>
              <a:rPr lang="nl-NL" dirty="0"/>
              <a:t> </a:t>
            </a:r>
            <a:r>
              <a:rPr lang="nl-NL" dirty="0" err="1"/>
              <a:t>milit</a:t>
            </a:r>
            <a:r>
              <a:rPr lang="nl-NL" dirty="0"/>
              <a:t> es </a:t>
            </a:r>
            <a:r>
              <a:rPr lang="nl-NL" dirty="0" err="1"/>
              <a:t>sum</a:t>
            </a:r>
            <a:r>
              <a:rPr lang="nl-NL" dirty="0"/>
              <a:t> </a:t>
            </a:r>
            <a:r>
              <a:rPr lang="nl-NL" dirty="0" err="1"/>
              <a:t>eicatet</a:t>
            </a:r>
            <a:r>
              <a:rPr lang="nl-NL" dirty="0"/>
              <a:t> ad mi, </a:t>
            </a:r>
            <a:r>
              <a:rPr lang="nl-NL" dirty="0" err="1"/>
              <a:t>unt</a:t>
            </a:r>
            <a:r>
              <a:rPr lang="nl-NL" dirty="0"/>
              <a:t> </a:t>
            </a:r>
            <a:r>
              <a:rPr lang="nl-NL" dirty="0" err="1"/>
              <a:t>qui</a:t>
            </a:r>
            <a:r>
              <a:rPr lang="nl-NL" dirty="0"/>
              <a:t> </a:t>
            </a:r>
            <a:r>
              <a:rPr lang="nl-NL" dirty="0" err="1"/>
              <a:t>dionseq</a:t>
            </a:r>
            <a:r>
              <a:rPr lang="nl-NL" dirty="0"/>
              <a:t> </a:t>
            </a:r>
            <a:r>
              <a:rPr lang="nl-NL" dirty="0" err="1"/>
              <a:t>uatusae</a:t>
            </a:r>
            <a:r>
              <a:rPr lang="nl-NL" dirty="0"/>
              <a:t> </a:t>
            </a:r>
            <a:r>
              <a:rPr lang="nl-NL" dirty="0" err="1"/>
              <a:t>verferf</a:t>
            </a:r>
            <a:r>
              <a:rPr lang="nl-NL" dirty="0"/>
              <a:t> </a:t>
            </a:r>
            <a:r>
              <a:rPr lang="nl-NL" dirty="0" err="1"/>
              <a:t>erumquunt</a:t>
            </a:r>
            <a:r>
              <a:rPr lang="nl-NL" dirty="0"/>
              <a:t>. &lt; Max. 40 </a:t>
            </a:r>
            <a:r>
              <a:rPr lang="nl-NL" dirty="0" err="1"/>
              <a:t>words</a:t>
            </a:r>
            <a:r>
              <a:rPr lang="nl-NL" dirty="0"/>
              <a:t>&gt; </a:t>
            </a:r>
          </a:p>
        </p:txBody>
      </p:sp>
    </p:spTree>
    <p:extLst>
      <p:ext uri="{BB962C8B-B14F-4D97-AF65-F5344CB8AC3E}">
        <p14:creationId xmlns:p14="http://schemas.microsoft.com/office/powerpoint/2010/main" val="382896910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59715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720"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19" r:id="rId14"/>
    <p:sldLayoutId id="2147483703" r:id="rId15"/>
  </p:sldLayoutIdLst>
  <p:hf hdr="0" ftr="0"/>
  <p:txStyles>
    <p:titleStyle>
      <a:lvl1pPr algn="l" defTabSz="914400" rtl="0" eaLnBrk="1" latinLnBrk="0" hangingPunct="1">
        <a:spcBef>
          <a:spcPct val="0"/>
        </a:spcBef>
        <a:buNone/>
        <a:defRPr sz="2100" b="0" i="0" kern="1200">
          <a:solidFill>
            <a:schemeClr val="tx1"/>
          </a:solidFill>
          <a:latin typeface="Merriweather Regular" panose="02060503050406030704" pitchFamily="18" charset="77"/>
          <a:ea typeface="+mj-ea"/>
          <a:cs typeface="+mj-cs"/>
        </a:defRPr>
      </a:lvl1pPr>
    </p:titleStyle>
    <p:bodyStyle>
      <a:lvl1pPr marL="0" indent="0" algn="l" defTabSz="914400" rtl="0" eaLnBrk="1" latinLnBrk="0" hangingPunct="1">
        <a:lnSpc>
          <a:spcPct val="110000"/>
        </a:lnSpc>
        <a:spcBef>
          <a:spcPts val="0"/>
        </a:spcBef>
        <a:buFont typeface="Arial" pitchFamily="34" charset="0"/>
        <a:buNone/>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B10FE16A-3EC4-1A49-BFF7-C234B97B9A07}"/>
              </a:ext>
            </a:extLst>
          </p:cNvPr>
          <p:cNvSpPr>
            <a:spLocks noGrp="1"/>
          </p:cNvSpPr>
          <p:nvPr>
            <p:ph type="dt" sz="half" idx="10"/>
          </p:nvPr>
        </p:nvSpPr>
        <p:spPr/>
        <p:txBody>
          <a:bodyPr/>
          <a:lstStyle/>
          <a:p>
            <a:fld id="{331BEBD0-F76D-5747-A0AD-B9B876916FA5}" type="datetime1">
              <a:rPr lang="nl-NL" smtClean="0"/>
              <a:t>9-6-2024</a:t>
            </a:fld>
            <a:endParaRPr lang="en-GB" dirty="0"/>
          </a:p>
        </p:txBody>
      </p:sp>
      <p:sp>
        <p:nvSpPr>
          <p:cNvPr id="3" name="Tijdelijke aanduiding voor tekst 2">
            <a:extLst>
              <a:ext uri="{FF2B5EF4-FFF2-40B4-BE49-F238E27FC236}">
                <a16:creationId xmlns:a16="http://schemas.microsoft.com/office/drawing/2014/main" id="{5DC2DE01-7D0F-7B47-8160-8B9C9A0E9B81}"/>
              </a:ext>
            </a:extLst>
          </p:cNvPr>
          <p:cNvSpPr>
            <a:spLocks noGrp="1"/>
          </p:cNvSpPr>
          <p:nvPr>
            <p:ph type="body" sz="quarter" idx="14"/>
          </p:nvPr>
        </p:nvSpPr>
        <p:spPr/>
        <p:txBody>
          <a:bodyPr/>
          <a:lstStyle/>
          <a:p>
            <a:endParaRPr lang="nl-NL"/>
          </a:p>
        </p:txBody>
      </p:sp>
      <p:sp>
        <p:nvSpPr>
          <p:cNvPr id="4" name="Tijdelijke aanduiding voor tekst 3">
            <a:extLst>
              <a:ext uri="{FF2B5EF4-FFF2-40B4-BE49-F238E27FC236}">
                <a16:creationId xmlns:a16="http://schemas.microsoft.com/office/drawing/2014/main" id="{94DB64B3-E50D-4E48-8A2B-AEF05305381F}"/>
              </a:ext>
            </a:extLst>
          </p:cNvPr>
          <p:cNvSpPr>
            <a:spLocks noGrp="1"/>
          </p:cNvSpPr>
          <p:nvPr>
            <p:ph type="body" sz="quarter" idx="15"/>
          </p:nvPr>
        </p:nvSpPr>
        <p:spPr/>
        <p:txBody>
          <a:bodyPr/>
          <a:lstStyle/>
          <a:p>
            <a:r>
              <a:rPr lang="nl-NL" dirty="0"/>
              <a:t>Thomas Schoegje</a:t>
            </a:r>
          </a:p>
        </p:txBody>
      </p:sp>
      <p:sp>
        <p:nvSpPr>
          <p:cNvPr id="5" name="Tijdelijke aanduiding voor tekst 4">
            <a:extLst>
              <a:ext uri="{FF2B5EF4-FFF2-40B4-BE49-F238E27FC236}">
                <a16:creationId xmlns:a16="http://schemas.microsoft.com/office/drawing/2014/main" id="{43EFAD46-0C01-8744-B2A5-529A1B461ECD}"/>
              </a:ext>
            </a:extLst>
          </p:cNvPr>
          <p:cNvSpPr>
            <a:spLocks noGrp="1"/>
          </p:cNvSpPr>
          <p:nvPr>
            <p:ph type="body" sz="quarter" idx="16"/>
          </p:nvPr>
        </p:nvSpPr>
        <p:spPr/>
        <p:txBody>
          <a:bodyPr/>
          <a:lstStyle/>
          <a:p>
            <a:r>
              <a:rPr lang="nl-NL" dirty="0"/>
              <a:t>Lynda Hardman, Arjen de Vries, Toine Pieters</a:t>
            </a:r>
          </a:p>
        </p:txBody>
      </p:sp>
      <p:sp>
        <p:nvSpPr>
          <p:cNvPr id="6" name="Titel 5">
            <a:extLst>
              <a:ext uri="{FF2B5EF4-FFF2-40B4-BE49-F238E27FC236}">
                <a16:creationId xmlns:a16="http://schemas.microsoft.com/office/drawing/2014/main" id="{3DC10616-FA6C-AB4C-8F84-7696C7142C5C}"/>
              </a:ext>
            </a:extLst>
          </p:cNvPr>
          <p:cNvSpPr>
            <a:spLocks noGrp="1"/>
          </p:cNvSpPr>
          <p:nvPr>
            <p:ph type="ctrTitle"/>
          </p:nvPr>
        </p:nvSpPr>
        <p:spPr>
          <a:xfrm>
            <a:off x="315885" y="1196750"/>
            <a:ext cx="11452046" cy="4603578"/>
          </a:xfrm>
        </p:spPr>
        <p:txBody>
          <a:bodyPr/>
          <a:lstStyle/>
          <a:p>
            <a:r>
              <a:rPr lang="en-GB" dirty="0"/>
              <a:t>Timelines of council decisions</a:t>
            </a:r>
            <a:br>
              <a:rPr lang="en-GB" dirty="0"/>
            </a:br>
            <a:r>
              <a:rPr lang="en-GB" sz="2400" dirty="0"/>
              <a:t>Reconstructing the decision-making processes of a city council based on references between documents</a:t>
            </a:r>
            <a:endParaRPr lang="nl-NL" sz="2400" dirty="0"/>
          </a:p>
        </p:txBody>
      </p:sp>
      <p:pic>
        <p:nvPicPr>
          <p:cNvPr id="1026" name="Picture 2">
            <a:extLst>
              <a:ext uri="{FF2B5EF4-FFF2-40B4-BE49-F238E27FC236}">
                <a16:creationId xmlns:a16="http://schemas.microsoft.com/office/drawing/2014/main" id="{9AEAA3D4-2008-51DB-CDC9-E14AD4B75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497" y="117318"/>
            <a:ext cx="1986154" cy="1079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348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a:extLst>
              <a:ext uri="{FF2B5EF4-FFF2-40B4-BE49-F238E27FC236}">
                <a16:creationId xmlns:a16="http://schemas.microsoft.com/office/drawing/2014/main" id="{8265DF79-77B8-BB41-3217-87AE191EE1CF}"/>
              </a:ext>
            </a:extLst>
          </p:cNvPr>
          <p:cNvSpPr>
            <a:spLocks noChangeAspect="1" noChangeArrowheads="1"/>
          </p:cNvSpPr>
          <p:nvPr/>
        </p:nvSpPr>
        <p:spPr bwMode="auto">
          <a:xfrm>
            <a:off x="5945188"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7" name="Picture 6">
            <a:extLst>
              <a:ext uri="{FF2B5EF4-FFF2-40B4-BE49-F238E27FC236}">
                <a16:creationId xmlns:a16="http://schemas.microsoft.com/office/drawing/2014/main" id="{40EDAE03-2491-43FC-2609-9306D3AF7F30}"/>
              </a:ext>
            </a:extLst>
          </p:cNvPr>
          <p:cNvPicPr>
            <a:picLocks noChangeAspect="1"/>
          </p:cNvPicPr>
          <p:nvPr/>
        </p:nvPicPr>
        <p:blipFill rotWithShape="1">
          <a:blip r:embed="rId3"/>
          <a:srcRect l="1" t="20018" r="38964" b="57549"/>
          <a:stretch/>
        </p:blipFill>
        <p:spPr>
          <a:xfrm>
            <a:off x="401637" y="2510076"/>
            <a:ext cx="6953034" cy="1275665"/>
          </a:xfrm>
          <a:prstGeom prst="rect">
            <a:avLst/>
          </a:prstGeom>
        </p:spPr>
      </p:pic>
      <p:pic>
        <p:nvPicPr>
          <p:cNvPr id="8" name="Picture 7">
            <a:extLst>
              <a:ext uri="{FF2B5EF4-FFF2-40B4-BE49-F238E27FC236}">
                <a16:creationId xmlns:a16="http://schemas.microsoft.com/office/drawing/2014/main" id="{3EDEF91C-21F7-5605-777F-3307688713ED}"/>
              </a:ext>
            </a:extLst>
          </p:cNvPr>
          <p:cNvPicPr>
            <a:picLocks noChangeAspect="1"/>
          </p:cNvPicPr>
          <p:nvPr/>
        </p:nvPicPr>
        <p:blipFill>
          <a:blip r:embed="rId4"/>
          <a:stretch>
            <a:fillRect/>
          </a:stretch>
        </p:blipFill>
        <p:spPr>
          <a:xfrm>
            <a:off x="1575961" y="3683159"/>
            <a:ext cx="1701887" cy="965250"/>
          </a:xfrm>
          <a:prstGeom prst="rect">
            <a:avLst/>
          </a:prstGeom>
        </p:spPr>
      </p:pic>
    </p:spTree>
    <p:extLst>
      <p:ext uri="{BB962C8B-B14F-4D97-AF65-F5344CB8AC3E}">
        <p14:creationId xmlns:p14="http://schemas.microsoft.com/office/powerpoint/2010/main" val="4207084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a:extLst>
              <a:ext uri="{FF2B5EF4-FFF2-40B4-BE49-F238E27FC236}">
                <a16:creationId xmlns:a16="http://schemas.microsoft.com/office/drawing/2014/main" id="{8265DF79-77B8-BB41-3217-87AE191EE1CF}"/>
              </a:ext>
            </a:extLst>
          </p:cNvPr>
          <p:cNvSpPr>
            <a:spLocks noChangeAspect="1" noChangeArrowheads="1"/>
          </p:cNvSpPr>
          <p:nvPr/>
        </p:nvSpPr>
        <p:spPr bwMode="auto">
          <a:xfrm>
            <a:off x="5945188"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6" name="Picture 5">
            <a:extLst>
              <a:ext uri="{FF2B5EF4-FFF2-40B4-BE49-F238E27FC236}">
                <a16:creationId xmlns:a16="http://schemas.microsoft.com/office/drawing/2014/main" id="{45CDC51F-2B63-FF50-9319-BF0B124208FE}"/>
              </a:ext>
            </a:extLst>
          </p:cNvPr>
          <p:cNvPicPr>
            <a:picLocks noChangeAspect="1"/>
          </p:cNvPicPr>
          <p:nvPr/>
        </p:nvPicPr>
        <p:blipFill rotWithShape="1">
          <a:blip r:embed="rId3"/>
          <a:srcRect l="39707" t="68103"/>
          <a:stretch/>
        </p:blipFill>
        <p:spPr>
          <a:xfrm>
            <a:off x="3303879" y="2552425"/>
            <a:ext cx="5892217" cy="1190968"/>
          </a:xfrm>
          <a:prstGeom prst="rect">
            <a:avLst/>
          </a:prstGeom>
        </p:spPr>
      </p:pic>
      <p:pic>
        <p:nvPicPr>
          <p:cNvPr id="3" name="Picture 2">
            <a:extLst>
              <a:ext uri="{FF2B5EF4-FFF2-40B4-BE49-F238E27FC236}">
                <a16:creationId xmlns:a16="http://schemas.microsoft.com/office/drawing/2014/main" id="{453112A3-CF73-86C1-C0A6-EDDBB2B5CC53}"/>
              </a:ext>
            </a:extLst>
          </p:cNvPr>
          <p:cNvPicPr>
            <a:picLocks noChangeAspect="1"/>
          </p:cNvPicPr>
          <p:nvPr/>
        </p:nvPicPr>
        <p:blipFill rotWithShape="1">
          <a:blip r:embed="rId4"/>
          <a:srcRect t="20018" b="57549"/>
          <a:stretch/>
        </p:blipFill>
        <p:spPr>
          <a:xfrm>
            <a:off x="401637" y="2510076"/>
            <a:ext cx="11391900" cy="1275665"/>
          </a:xfrm>
          <a:prstGeom prst="rect">
            <a:avLst/>
          </a:prstGeom>
        </p:spPr>
      </p:pic>
      <p:pic>
        <p:nvPicPr>
          <p:cNvPr id="7" name="Picture 6">
            <a:extLst>
              <a:ext uri="{FF2B5EF4-FFF2-40B4-BE49-F238E27FC236}">
                <a16:creationId xmlns:a16="http://schemas.microsoft.com/office/drawing/2014/main" id="{939F9512-960D-6EEB-4EF1-EF7F57453A44}"/>
              </a:ext>
            </a:extLst>
          </p:cNvPr>
          <p:cNvPicPr>
            <a:picLocks noChangeAspect="1"/>
          </p:cNvPicPr>
          <p:nvPr/>
        </p:nvPicPr>
        <p:blipFill>
          <a:blip r:embed="rId5"/>
          <a:stretch>
            <a:fillRect/>
          </a:stretch>
        </p:blipFill>
        <p:spPr>
          <a:xfrm>
            <a:off x="8345152" y="3650266"/>
            <a:ext cx="1701887" cy="965250"/>
          </a:xfrm>
          <a:prstGeom prst="rect">
            <a:avLst/>
          </a:prstGeom>
        </p:spPr>
      </p:pic>
      <p:pic>
        <p:nvPicPr>
          <p:cNvPr id="8" name="Picture 7">
            <a:extLst>
              <a:ext uri="{FF2B5EF4-FFF2-40B4-BE49-F238E27FC236}">
                <a16:creationId xmlns:a16="http://schemas.microsoft.com/office/drawing/2014/main" id="{39D00586-4D03-2744-8CAD-0E5C49519CC8}"/>
              </a:ext>
            </a:extLst>
          </p:cNvPr>
          <p:cNvPicPr>
            <a:picLocks noChangeAspect="1"/>
          </p:cNvPicPr>
          <p:nvPr/>
        </p:nvPicPr>
        <p:blipFill>
          <a:blip r:embed="rId5"/>
          <a:stretch>
            <a:fillRect/>
          </a:stretch>
        </p:blipFill>
        <p:spPr>
          <a:xfrm>
            <a:off x="1873086" y="3671958"/>
            <a:ext cx="1701887" cy="965250"/>
          </a:xfrm>
          <a:prstGeom prst="rect">
            <a:avLst/>
          </a:prstGeom>
        </p:spPr>
      </p:pic>
    </p:spTree>
    <p:extLst>
      <p:ext uri="{BB962C8B-B14F-4D97-AF65-F5344CB8AC3E}">
        <p14:creationId xmlns:p14="http://schemas.microsoft.com/office/powerpoint/2010/main" val="372842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a:extLst>
              <a:ext uri="{FF2B5EF4-FFF2-40B4-BE49-F238E27FC236}">
                <a16:creationId xmlns:a16="http://schemas.microsoft.com/office/drawing/2014/main" id="{8265DF79-77B8-BB41-3217-87AE191EE1CF}"/>
              </a:ext>
            </a:extLst>
          </p:cNvPr>
          <p:cNvSpPr>
            <a:spLocks noChangeAspect="1" noChangeArrowheads="1"/>
          </p:cNvSpPr>
          <p:nvPr/>
        </p:nvSpPr>
        <p:spPr bwMode="auto">
          <a:xfrm>
            <a:off x="5945188"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6" name="Picture 5">
            <a:extLst>
              <a:ext uri="{FF2B5EF4-FFF2-40B4-BE49-F238E27FC236}">
                <a16:creationId xmlns:a16="http://schemas.microsoft.com/office/drawing/2014/main" id="{45CDC51F-2B63-FF50-9319-BF0B124208FE}"/>
              </a:ext>
            </a:extLst>
          </p:cNvPr>
          <p:cNvPicPr>
            <a:picLocks noChangeAspect="1"/>
          </p:cNvPicPr>
          <p:nvPr/>
        </p:nvPicPr>
        <p:blipFill rotWithShape="1">
          <a:blip r:embed="rId3"/>
          <a:srcRect l="39707" t="68103"/>
          <a:stretch/>
        </p:blipFill>
        <p:spPr>
          <a:xfrm>
            <a:off x="3303879" y="2552425"/>
            <a:ext cx="5892217" cy="1190968"/>
          </a:xfrm>
          <a:prstGeom prst="rect">
            <a:avLst/>
          </a:prstGeom>
        </p:spPr>
      </p:pic>
      <p:pic>
        <p:nvPicPr>
          <p:cNvPr id="4" name="Picture 3">
            <a:extLst>
              <a:ext uri="{FF2B5EF4-FFF2-40B4-BE49-F238E27FC236}">
                <a16:creationId xmlns:a16="http://schemas.microsoft.com/office/drawing/2014/main" id="{E7E183C1-3850-C267-D19C-F650ABDCD6AC}"/>
              </a:ext>
            </a:extLst>
          </p:cNvPr>
          <p:cNvPicPr>
            <a:picLocks noChangeAspect="1"/>
          </p:cNvPicPr>
          <p:nvPr/>
        </p:nvPicPr>
        <p:blipFill>
          <a:blip r:embed="rId4"/>
          <a:stretch>
            <a:fillRect/>
          </a:stretch>
        </p:blipFill>
        <p:spPr>
          <a:xfrm>
            <a:off x="2082421" y="787421"/>
            <a:ext cx="7623342" cy="5534438"/>
          </a:xfrm>
          <a:prstGeom prst="rect">
            <a:avLst/>
          </a:prstGeom>
        </p:spPr>
      </p:pic>
    </p:spTree>
    <p:extLst>
      <p:ext uri="{BB962C8B-B14F-4D97-AF65-F5344CB8AC3E}">
        <p14:creationId xmlns:p14="http://schemas.microsoft.com/office/powerpoint/2010/main" val="1349636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a:t>Research question</a:t>
            </a:r>
          </a:p>
        </p:txBody>
      </p:sp>
      <p:sp>
        <p:nvSpPr>
          <p:cNvPr id="5" name="Text Placeholder 2">
            <a:extLst>
              <a:ext uri="{FF2B5EF4-FFF2-40B4-BE49-F238E27FC236}">
                <a16:creationId xmlns:a16="http://schemas.microsoft.com/office/drawing/2014/main" id="{0EAAB6C2-6CF4-7F2F-406A-A6C8CD45B5E3}"/>
              </a:ext>
            </a:extLst>
          </p:cNvPr>
          <p:cNvSpPr txBox="1">
            <a:spLocks/>
          </p:cNvSpPr>
          <p:nvPr/>
        </p:nvSpPr>
        <p:spPr>
          <a:xfrm>
            <a:off x="1995407" y="2450592"/>
            <a:ext cx="9931263"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fontAlgn="base"/>
            <a:r>
              <a:rPr lang="en-GB" i="1" dirty="0">
                <a:solidFill>
                  <a:srgbClr val="000000"/>
                </a:solidFill>
              </a:rPr>
              <a:t>How can we create timelines of policy information?</a:t>
            </a:r>
          </a:p>
          <a:p>
            <a:pPr lvl="0" fontAlgn="base"/>
            <a:endParaRPr lang="en-GB" i="1" dirty="0">
              <a:solidFill>
                <a:srgbClr val="000000"/>
              </a:solidFill>
            </a:endParaRPr>
          </a:p>
        </p:txBody>
      </p:sp>
    </p:spTree>
    <p:extLst>
      <p:ext uri="{BB962C8B-B14F-4D97-AF65-F5344CB8AC3E}">
        <p14:creationId xmlns:p14="http://schemas.microsoft.com/office/powerpoint/2010/main" val="4073528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a:t>Research question</a:t>
            </a:r>
          </a:p>
        </p:txBody>
      </p:sp>
      <p:sp>
        <p:nvSpPr>
          <p:cNvPr id="5" name="Text Placeholder 2">
            <a:extLst>
              <a:ext uri="{FF2B5EF4-FFF2-40B4-BE49-F238E27FC236}">
                <a16:creationId xmlns:a16="http://schemas.microsoft.com/office/drawing/2014/main" id="{0EAAB6C2-6CF4-7F2F-406A-A6C8CD45B5E3}"/>
              </a:ext>
            </a:extLst>
          </p:cNvPr>
          <p:cNvSpPr txBox="1">
            <a:spLocks/>
          </p:cNvSpPr>
          <p:nvPr/>
        </p:nvSpPr>
        <p:spPr>
          <a:xfrm>
            <a:off x="1995407" y="2450592"/>
            <a:ext cx="9931263"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fontAlgn="base"/>
            <a:r>
              <a:rPr lang="en-GB" i="1" dirty="0">
                <a:solidFill>
                  <a:srgbClr val="000000"/>
                </a:solidFill>
              </a:rPr>
              <a:t>How can we create timelines of policy information?</a:t>
            </a:r>
          </a:p>
          <a:p>
            <a:pPr lvl="0" fontAlgn="base"/>
            <a:endParaRPr lang="en-GB" i="1" dirty="0">
              <a:solidFill>
                <a:srgbClr val="000000"/>
              </a:solidFill>
            </a:endParaRPr>
          </a:p>
          <a:p>
            <a:pPr marL="342900" indent="-342900" fontAlgn="base">
              <a:buFont typeface="Arial" panose="020B0604020202020204" pitchFamily="34" charset="0"/>
              <a:buChar char="•"/>
            </a:pPr>
            <a:r>
              <a:rPr lang="en-GB" sz="2400" dirty="0">
                <a:solidFill>
                  <a:srgbClr val="000000"/>
                </a:solidFill>
              </a:rPr>
              <a:t>Micro-level</a:t>
            </a:r>
            <a:r>
              <a:rPr lang="en-GB" dirty="0">
                <a:solidFill>
                  <a:srgbClr val="000000"/>
                </a:solidFill>
              </a:rPr>
              <a:t>: What items should be included in the timeline?</a:t>
            </a:r>
          </a:p>
          <a:p>
            <a:pPr marL="342900" indent="-342900" fontAlgn="base">
              <a:buFont typeface="Arial" panose="020B0604020202020204" pitchFamily="34" charset="0"/>
              <a:buChar char="•"/>
            </a:pPr>
            <a:r>
              <a:rPr lang="en-GB" sz="2400" dirty="0">
                <a:solidFill>
                  <a:srgbClr val="000000"/>
                </a:solidFill>
              </a:rPr>
              <a:t>Macro-level</a:t>
            </a:r>
            <a:r>
              <a:rPr lang="en-GB" dirty="0">
                <a:solidFill>
                  <a:srgbClr val="000000"/>
                </a:solidFill>
              </a:rPr>
              <a:t>: How should the timeline be structured and presented?</a:t>
            </a:r>
          </a:p>
          <a:p>
            <a:pPr marL="342900" indent="-342900" fontAlgn="base">
              <a:buFont typeface="Arial" panose="020B0604020202020204" pitchFamily="34" charset="0"/>
              <a:buChar char="•"/>
            </a:pPr>
            <a:r>
              <a:rPr lang="en-GB" sz="2400" dirty="0">
                <a:solidFill>
                  <a:srgbClr val="000000"/>
                </a:solidFill>
              </a:rPr>
              <a:t>Operationalisation</a:t>
            </a:r>
            <a:r>
              <a:rPr lang="en-GB" dirty="0">
                <a:solidFill>
                  <a:srgbClr val="000000"/>
                </a:solidFill>
              </a:rPr>
              <a:t>: How can we algorithmically identify timeline items?</a:t>
            </a:r>
          </a:p>
          <a:p>
            <a:pPr marL="342900" indent="-342900" fontAlgn="base">
              <a:buFont typeface="Arial" panose="020B0604020202020204" pitchFamily="34" charset="0"/>
              <a:buChar char="•"/>
            </a:pPr>
            <a:r>
              <a:rPr lang="en-GB" dirty="0">
                <a:solidFill>
                  <a:srgbClr val="000000"/>
                </a:solidFill>
              </a:rPr>
              <a:t>How should generated timelines supplement or replace manual timelines?</a:t>
            </a:r>
          </a:p>
        </p:txBody>
      </p:sp>
    </p:spTree>
    <p:extLst>
      <p:ext uri="{BB962C8B-B14F-4D97-AF65-F5344CB8AC3E}">
        <p14:creationId xmlns:p14="http://schemas.microsoft.com/office/powerpoint/2010/main" val="866172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49" y="1196975"/>
            <a:ext cx="7559675" cy="1253617"/>
          </a:xfrm>
        </p:spPr>
        <p:txBody>
          <a:bodyPr anchor="t">
            <a:normAutofit/>
          </a:bodyPr>
          <a:lstStyle/>
          <a:p>
            <a:r>
              <a:rPr lang="nl-NL" dirty="0"/>
              <a:t>How are manual </a:t>
            </a:r>
            <a:r>
              <a:rPr lang="nl-NL" dirty="0" err="1"/>
              <a:t>timelines</a:t>
            </a:r>
            <a:r>
              <a:rPr lang="nl-NL" dirty="0"/>
              <a:t> </a:t>
            </a:r>
            <a:r>
              <a:rPr lang="nl-NL" dirty="0" err="1"/>
              <a:t>constructed</a:t>
            </a:r>
            <a:r>
              <a:rPr lang="nl-NL" dirty="0"/>
              <a:t>?</a:t>
            </a:r>
          </a:p>
        </p:txBody>
      </p:sp>
      <p:sp>
        <p:nvSpPr>
          <p:cNvPr id="5" name="Text Placeholder 2">
            <a:extLst>
              <a:ext uri="{FF2B5EF4-FFF2-40B4-BE49-F238E27FC236}">
                <a16:creationId xmlns:a16="http://schemas.microsoft.com/office/drawing/2014/main" id="{0EAAB6C2-6CF4-7F2F-406A-A6C8CD45B5E3}"/>
              </a:ext>
            </a:extLst>
          </p:cNvPr>
          <p:cNvSpPr txBox="1">
            <a:spLocks/>
          </p:cNvSpPr>
          <p:nvPr/>
        </p:nvSpPr>
        <p:spPr>
          <a:xfrm>
            <a:off x="1995407" y="2450592"/>
            <a:ext cx="9931263"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fontAlgn="base"/>
            <a:endParaRPr lang="en-GB" dirty="0">
              <a:solidFill>
                <a:srgbClr val="000000"/>
              </a:solidFill>
            </a:endParaRPr>
          </a:p>
        </p:txBody>
      </p:sp>
    </p:spTree>
    <p:extLst>
      <p:ext uri="{BB962C8B-B14F-4D97-AF65-F5344CB8AC3E}">
        <p14:creationId xmlns:p14="http://schemas.microsoft.com/office/powerpoint/2010/main" val="748626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49" y="1196975"/>
            <a:ext cx="7559675" cy="1253617"/>
          </a:xfrm>
        </p:spPr>
        <p:txBody>
          <a:bodyPr anchor="t">
            <a:normAutofit/>
          </a:bodyPr>
          <a:lstStyle/>
          <a:p>
            <a:r>
              <a:rPr lang="nl-NL" dirty="0"/>
              <a:t>How are manual </a:t>
            </a:r>
            <a:r>
              <a:rPr lang="nl-NL" dirty="0" err="1"/>
              <a:t>timelines</a:t>
            </a:r>
            <a:r>
              <a:rPr lang="nl-NL" dirty="0"/>
              <a:t> </a:t>
            </a:r>
            <a:r>
              <a:rPr lang="nl-NL" dirty="0" err="1"/>
              <a:t>constructed</a:t>
            </a:r>
            <a:r>
              <a:rPr lang="nl-NL" dirty="0"/>
              <a:t>?</a:t>
            </a:r>
          </a:p>
        </p:txBody>
      </p:sp>
      <p:sp>
        <p:nvSpPr>
          <p:cNvPr id="5" name="Text Placeholder 2">
            <a:extLst>
              <a:ext uri="{FF2B5EF4-FFF2-40B4-BE49-F238E27FC236}">
                <a16:creationId xmlns:a16="http://schemas.microsoft.com/office/drawing/2014/main" id="{0EAAB6C2-6CF4-7F2F-406A-A6C8CD45B5E3}"/>
              </a:ext>
            </a:extLst>
          </p:cNvPr>
          <p:cNvSpPr txBox="1">
            <a:spLocks/>
          </p:cNvSpPr>
          <p:nvPr/>
        </p:nvSpPr>
        <p:spPr>
          <a:xfrm>
            <a:off x="1995407" y="2450592"/>
            <a:ext cx="9931263"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fontAlgn="base"/>
            <a:r>
              <a:rPr lang="en-GB" dirty="0">
                <a:solidFill>
                  <a:srgbClr val="000000"/>
                </a:solidFill>
              </a:rPr>
              <a:t>Explorative interviews with authors:</a:t>
            </a:r>
          </a:p>
          <a:p>
            <a:pPr marL="342900" lvl="0" indent="-342900" fontAlgn="base">
              <a:buFont typeface="Arial" panose="020B0604020202020204" pitchFamily="34" charset="0"/>
              <a:buChar char="•"/>
            </a:pPr>
            <a:r>
              <a:rPr lang="en-GB" dirty="0">
                <a:solidFill>
                  <a:srgbClr val="000000"/>
                </a:solidFill>
              </a:rPr>
              <a:t>There are no known guidelines</a:t>
            </a:r>
          </a:p>
          <a:p>
            <a:pPr marL="342900" lvl="0" indent="-342900" fontAlgn="base">
              <a:buFont typeface="Arial" panose="020B0604020202020204" pitchFamily="34" charset="0"/>
              <a:buChar char="•"/>
            </a:pPr>
            <a:r>
              <a:rPr lang="en-GB" dirty="0">
                <a:solidFill>
                  <a:srgbClr val="000000"/>
                </a:solidFill>
              </a:rPr>
              <a:t>Start with known key documents, then search</a:t>
            </a:r>
          </a:p>
          <a:p>
            <a:pPr marL="342900" lvl="0" indent="-342900" fontAlgn="base">
              <a:buFont typeface="Arial" panose="020B0604020202020204" pitchFamily="34" charset="0"/>
              <a:buChar char="•"/>
            </a:pPr>
            <a:endParaRPr lang="en-GB" dirty="0">
              <a:solidFill>
                <a:srgbClr val="000000"/>
              </a:solidFill>
            </a:endParaRPr>
          </a:p>
        </p:txBody>
      </p:sp>
    </p:spTree>
    <p:extLst>
      <p:ext uri="{BB962C8B-B14F-4D97-AF65-F5344CB8AC3E}">
        <p14:creationId xmlns:p14="http://schemas.microsoft.com/office/powerpoint/2010/main" val="2832764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49" y="1196975"/>
            <a:ext cx="7559675" cy="1253617"/>
          </a:xfrm>
        </p:spPr>
        <p:txBody>
          <a:bodyPr anchor="t">
            <a:normAutofit/>
          </a:bodyPr>
          <a:lstStyle/>
          <a:p>
            <a:r>
              <a:rPr lang="nl-NL" dirty="0"/>
              <a:t>How are manual </a:t>
            </a:r>
            <a:r>
              <a:rPr lang="nl-NL" dirty="0" err="1"/>
              <a:t>timelines</a:t>
            </a:r>
            <a:r>
              <a:rPr lang="nl-NL" dirty="0"/>
              <a:t> </a:t>
            </a:r>
            <a:r>
              <a:rPr lang="nl-NL" dirty="0" err="1"/>
              <a:t>constructed</a:t>
            </a:r>
            <a:r>
              <a:rPr lang="nl-NL" dirty="0"/>
              <a:t>?</a:t>
            </a:r>
          </a:p>
        </p:txBody>
      </p:sp>
      <p:sp>
        <p:nvSpPr>
          <p:cNvPr id="5" name="Text Placeholder 2">
            <a:extLst>
              <a:ext uri="{FF2B5EF4-FFF2-40B4-BE49-F238E27FC236}">
                <a16:creationId xmlns:a16="http://schemas.microsoft.com/office/drawing/2014/main" id="{0EAAB6C2-6CF4-7F2F-406A-A6C8CD45B5E3}"/>
              </a:ext>
            </a:extLst>
          </p:cNvPr>
          <p:cNvSpPr txBox="1">
            <a:spLocks/>
          </p:cNvSpPr>
          <p:nvPr/>
        </p:nvSpPr>
        <p:spPr>
          <a:xfrm>
            <a:off x="1995407" y="2450592"/>
            <a:ext cx="9931263"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fontAlgn="base"/>
            <a:r>
              <a:rPr lang="en-GB" dirty="0">
                <a:solidFill>
                  <a:srgbClr val="000000"/>
                </a:solidFill>
              </a:rPr>
              <a:t>Explorative interviews with authors:</a:t>
            </a:r>
          </a:p>
          <a:p>
            <a:pPr marL="342900" lvl="0" indent="-342900" fontAlgn="base">
              <a:buFont typeface="Arial" panose="020B0604020202020204" pitchFamily="34" charset="0"/>
              <a:buChar char="•"/>
            </a:pPr>
            <a:r>
              <a:rPr lang="en-GB" dirty="0">
                <a:solidFill>
                  <a:srgbClr val="000000"/>
                </a:solidFill>
              </a:rPr>
              <a:t>There are no known guidelines</a:t>
            </a:r>
          </a:p>
          <a:p>
            <a:pPr marL="342900" lvl="0" indent="-342900" fontAlgn="base">
              <a:buFont typeface="Arial" panose="020B0604020202020204" pitchFamily="34" charset="0"/>
              <a:buChar char="•"/>
            </a:pPr>
            <a:r>
              <a:rPr lang="en-GB" dirty="0">
                <a:solidFill>
                  <a:srgbClr val="000000"/>
                </a:solidFill>
              </a:rPr>
              <a:t>Start with known key documents, then search</a:t>
            </a:r>
          </a:p>
          <a:p>
            <a:pPr marL="342900" lvl="0" indent="-342900" fontAlgn="base">
              <a:buFont typeface="Arial" panose="020B0604020202020204" pitchFamily="34" charset="0"/>
              <a:buChar char="•"/>
            </a:pPr>
            <a:endParaRPr lang="en-GB" dirty="0">
              <a:solidFill>
                <a:srgbClr val="000000"/>
              </a:solidFill>
            </a:endParaRPr>
          </a:p>
          <a:p>
            <a:pPr marL="342900" lvl="0" indent="-342900" fontAlgn="base">
              <a:buFont typeface="Wingdings" panose="05000000000000000000" pitchFamily="2" charset="2"/>
              <a:buChar char="Ø"/>
            </a:pPr>
            <a:r>
              <a:rPr lang="en-GB" dirty="0">
                <a:solidFill>
                  <a:srgbClr val="000000"/>
                </a:solidFill>
              </a:rPr>
              <a:t>Best effort, not comprehensive 	(“</a:t>
            </a:r>
            <a:r>
              <a:rPr lang="en-GB" i="1" dirty="0">
                <a:solidFill>
                  <a:srgbClr val="000000"/>
                </a:solidFill>
              </a:rPr>
              <a:t>No one checks</a:t>
            </a:r>
            <a:r>
              <a:rPr lang="en-GB" dirty="0">
                <a:solidFill>
                  <a:srgbClr val="000000"/>
                </a:solidFill>
              </a:rPr>
              <a:t>”)</a:t>
            </a:r>
          </a:p>
          <a:p>
            <a:pPr marL="342900" lvl="0" indent="-342900" fontAlgn="base">
              <a:buFont typeface="Wingdings" panose="05000000000000000000" pitchFamily="2" charset="2"/>
              <a:buChar char="Ø"/>
            </a:pPr>
            <a:r>
              <a:rPr lang="en-GB" dirty="0">
                <a:solidFill>
                  <a:srgbClr val="000000"/>
                </a:solidFill>
              </a:rPr>
              <a:t>Subjective inclusion criteria	(“</a:t>
            </a:r>
            <a:r>
              <a:rPr lang="en-GB" i="1" dirty="0">
                <a:solidFill>
                  <a:srgbClr val="000000"/>
                </a:solidFill>
              </a:rPr>
              <a:t>Topics bleed over”)</a:t>
            </a:r>
            <a:endParaRPr lang="en-GB" dirty="0">
              <a:solidFill>
                <a:srgbClr val="000000"/>
              </a:solidFill>
            </a:endParaRPr>
          </a:p>
          <a:p>
            <a:pPr marL="342900" lvl="0" indent="-342900" fontAlgn="base">
              <a:buFont typeface="Wingdings" panose="05000000000000000000" pitchFamily="2" charset="2"/>
              <a:buChar char="Ø"/>
            </a:pPr>
            <a:r>
              <a:rPr lang="en-GB" dirty="0">
                <a:solidFill>
                  <a:srgbClr val="000000"/>
                </a:solidFill>
              </a:rPr>
              <a:t>Not scalable			(“</a:t>
            </a:r>
            <a:r>
              <a:rPr lang="en-GB" i="1" dirty="0">
                <a:solidFill>
                  <a:srgbClr val="000000"/>
                </a:solidFill>
              </a:rPr>
              <a:t>Cannot do it for every dossier</a:t>
            </a:r>
            <a:r>
              <a:rPr lang="en-GB" dirty="0">
                <a:solidFill>
                  <a:srgbClr val="000000"/>
                </a:solidFill>
              </a:rPr>
              <a:t>”)</a:t>
            </a:r>
          </a:p>
        </p:txBody>
      </p:sp>
    </p:spTree>
    <p:extLst>
      <p:ext uri="{BB962C8B-B14F-4D97-AF65-F5344CB8AC3E}">
        <p14:creationId xmlns:p14="http://schemas.microsoft.com/office/powerpoint/2010/main" val="2030425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49" y="1196975"/>
            <a:ext cx="7559675" cy="1253617"/>
          </a:xfrm>
        </p:spPr>
        <p:txBody>
          <a:bodyPr anchor="t">
            <a:normAutofit/>
          </a:bodyPr>
          <a:lstStyle/>
          <a:p>
            <a:r>
              <a:rPr lang="nl-NL" dirty="0" err="1"/>
              <a:t>Overview</a:t>
            </a:r>
            <a:endParaRPr lang="nl-NL" dirty="0"/>
          </a:p>
        </p:txBody>
      </p:sp>
      <p:sp>
        <p:nvSpPr>
          <p:cNvPr id="5" name="Text Placeholder 2">
            <a:extLst>
              <a:ext uri="{FF2B5EF4-FFF2-40B4-BE49-F238E27FC236}">
                <a16:creationId xmlns:a16="http://schemas.microsoft.com/office/drawing/2014/main" id="{0EAAB6C2-6CF4-7F2F-406A-A6C8CD45B5E3}"/>
              </a:ext>
            </a:extLst>
          </p:cNvPr>
          <p:cNvSpPr txBox="1">
            <a:spLocks/>
          </p:cNvSpPr>
          <p:nvPr/>
        </p:nvSpPr>
        <p:spPr>
          <a:xfrm>
            <a:off x="1995407" y="2450592"/>
            <a:ext cx="9931263"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fontAlgn="base">
              <a:buFont typeface="Arial" panose="020B0604020202020204" pitchFamily="34" charset="0"/>
              <a:buChar char="•"/>
            </a:pPr>
            <a:r>
              <a:rPr lang="en-GB" dirty="0">
                <a:solidFill>
                  <a:srgbClr val="000000"/>
                </a:solidFill>
              </a:rPr>
              <a:t>Why timelines of council decisions</a:t>
            </a:r>
          </a:p>
          <a:p>
            <a:pPr marL="342900" indent="-342900" fontAlgn="base">
              <a:buFont typeface="Arial" panose="020B0604020202020204" pitchFamily="34" charset="0"/>
              <a:buChar char="•"/>
            </a:pPr>
            <a:r>
              <a:rPr lang="en-GB" dirty="0">
                <a:solidFill>
                  <a:srgbClr val="000000"/>
                </a:solidFill>
              </a:rPr>
              <a:t>How experts create timelines </a:t>
            </a:r>
          </a:p>
          <a:p>
            <a:pPr marL="342900" indent="-342900" fontAlgn="base">
              <a:buFont typeface="Arial" panose="020B0604020202020204" pitchFamily="34" charset="0"/>
              <a:buChar char="•"/>
            </a:pPr>
            <a:r>
              <a:rPr lang="en-GB" b="1" dirty="0">
                <a:solidFill>
                  <a:srgbClr val="000000"/>
                </a:solidFill>
              </a:rPr>
              <a:t>How to reconstruct timelines</a:t>
            </a:r>
            <a:br>
              <a:rPr lang="en-GB" dirty="0">
                <a:solidFill>
                  <a:srgbClr val="000000"/>
                </a:solidFill>
              </a:rPr>
            </a:br>
            <a:r>
              <a:rPr lang="en-GB" dirty="0">
                <a:solidFill>
                  <a:srgbClr val="000000"/>
                </a:solidFill>
              </a:rPr>
              <a:t>	</a:t>
            </a:r>
            <a:r>
              <a:rPr lang="en-GB" i="1" dirty="0">
                <a:solidFill>
                  <a:srgbClr val="000000"/>
                </a:solidFill>
              </a:rPr>
              <a:t>Approach 1:</a:t>
            </a:r>
            <a:r>
              <a:rPr lang="en-GB" dirty="0">
                <a:solidFill>
                  <a:srgbClr val="000000"/>
                </a:solidFill>
              </a:rPr>
              <a:t> Document co-citation</a:t>
            </a:r>
            <a:br>
              <a:rPr lang="en-GB" dirty="0">
                <a:solidFill>
                  <a:srgbClr val="000000"/>
                </a:solidFill>
              </a:rPr>
            </a:br>
            <a:r>
              <a:rPr lang="en-GB" dirty="0">
                <a:solidFill>
                  <a:srgbClr val="000000"/>
                </a:solidFill>
              </a:rPr>
              <a:t>	</a:t>
            </a:r>
            <a:r>
              <a:rPr lang="en-GB" i="1" dirty="0">
                <a:solidFill>
                  <a:srgbClr val="000000"/>
                </a:solidFill>
              </a:rPr>
              <a:t>Approach 2:</a:t>
            </a:r>
            <a:r>
              <a:rPr lang="en-GB" dirty="0">
                <a:solidFill>
                  <a:srgbClr val="000000"/>
                </a:solidFill>
              </a:rPr>
              <a:t> References between documents</a:t>
            </a:r>
          </a:p>
          <a:p>
            <a:pPr marL="342900" indent="-342900" fontAlgn="base">
              <a:buFont typeface="Arial" panose="020B0604020202020204" pitchFamily="34" charset="0"/>
              <a:buChar char="•"/>
            </a:pPr>
            <a:r>
              <a:rPr lang="en-GB" dirty="0">
                <a:solidFill>
                  <a:srgbClr val="000000"/>
                </a:solidFill>
              </a:rPr>
              <a:t>Evaluation</a:t>
            </a:r>
          </a:p>
          <a:p>
            <a:pPr marL="342900" indent="-342900" fontAlgn="base">
              <a:buFont typeface="Arial" panose="020B0604020202020204" pitchFamily="34" charset="0"/>
              <a:buChar char="•"/>
            </a:pPr>
            <a:r>
              <a:rPr lang="en-GB" dirty="0">
                <a:solidFill>
                  <a:srgbClr val="000000"/>
                </a:solidFill>
              </a:rPr>
              <a:t>Conclusion</a:t>
            </a:r>
          </a:p>
          <a:p>
            <a:pPr fontAlgn="base"/>
            <a:endParaRPr lang="en-GB" b="0" i="0" dirty="0">
              <a:solidFill>
                <a:srgbClr val="000000"/>
              </a:solidFill>
              <a:effectLst/>
            </a:endParaRPr>
          </a:p>
          <a:p>
            <a:pPr lvl="0" fontAlgn="base"/>
            <a:endParaRPr lang="en-GB" i="1" dirty="0">
              <a:solidFill>
                <a:srgbClr val="000000"/>
              </a:solidFill>
            </a:endParaRPr>
          </a:p>
        </p:txBody>
      </p:sp>
    </p:spTree>
    <p:extLst>
      <p:ext uri="{BB962C8B-B14F-4D97-AF65-F5344CB8AC3E}">
        <p14:creationId xmlns:p14="http://schemas.microsoft.com/office/powerpoint/2010/main" val="3520327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a:extLst>
              <a:ext uri="{FF2B5EF4-FFF2-40B4-BE49-F238E27FC236}">
                <a16:creationId xmlns:a16="http://schemas.microsoft.com/office/drawing/2014/main" id="{8265DF79-77B8-BB41-3217-87AE191EE1CF}"/>
              </a:ext>
            </a:extLst>
          </p:cNvPr>
          <p:cNvSpPr>
            <a:spLocks noChangeAspect="1" noChangeArrowheads="1"/>
          </p:cNvSpPr>
          <p:nvPr/>
        </p:nvSpPr>
        <p:spPr bwMode="auto">
          <a:xfrm>
            <a:off x="5976938" y="332918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3" name="Picture 2">
            <a:extLst>
              <a:ext uri="{FF2B5EF4-FFF2-40B4-BE49-F238E27FC236}">
                <a16:creationId xmlns:a16="http://schemas.microsoft.com/office/drawing/2014/main" id="{03896011-5770-0F1D-8F90-C7B57C06E8B6}"/>
              </a:ext>
            </a:extLst>
          </p:cNvPr>
          <p:cNvPicPr>
            <a:picLocks noChangeAspect="1"/>
          </p:cNvPicPr>
          <p:nvPr/>
        </p:nvPicPr>
        <p:blipFill rotWithShape="1">
          <a:blip r:embed="rId3"/>
          <a:srcRect l="40225" r="18444" b="39632"/>
          <a:stretch/>
        </p:blipFill>
        <p:spPr>
          <a:xfrm>
            <a:off x="5526403" y="2243570"/>
            <a:ext cx="4039148" cy="2254009"/>
          </a:xfrm>
          <a:prstGeom prst="rect">
            <a:avLst/>
          </a:prstGeom>
        </p:spPr>
      </p:pic>
      <p:sp>
        <p:nvSpPr>
          <p:cNvPr id="4" name="Rectangle 3">
            <a:extLst>
              <a:ext uri="{FF2B5EF4-FFF2-40B4-BE49-F238E27FC236}">
                <a16:creationId xmlns:a16="http://schemas.microsoft.com/office/drawing/2014/main" id="{966BC058-2233-1746-69E5-1F0E0C11E759}"/>
              </a:ext>
            </a:extLst>
          </p:cNvPr>
          <p:cNvSpPr/>
          <p:nvPr/>
        </p:nvSpPr>
        <p:spPr>
          <a:xfrm>
            <a:off x="6243320" y="3767331"/>
            <a:ext cx="1098549" cy="263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05E66F51-6E68-3438-26D1-A532382E584B}"/>
              </a:ext>
            </a:extLst>
          </p:cNvPr>
          <p:cNvSpPr/>
          <p:nvPr/>
        </p:nvSpPr>
        <p:spPr>
          <a:xfrm>
            <a:off x="9635401" y="3785467"/>
            <a:ext cx="1117600" cy="263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93ABFDE4-F567-B174-F4D7-0C082BB88ECD}"/>
              </a:ext>
            </a:extLst>
          </p:cNvPr>
          <p:cNvSpPr/>
          <p:nvPr/>
        </p:nvSpPr>
        <p:spPr>
          <a:xfrm>
            <a:off x="7764145" y="3767331"/>
            <a:ext cx="857249" cy="263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itel 3">
            <a:extLst>
              <a:ext uri="{FF2B5EF4-FFF2-40B4-BE49-F238E27FC236}">
                <a16:creationId xmlns:a16="http://schemas.microsoft.com/office/drawing/2014/main" id="{0CD45B6E-72E6-FA21-96A4-468F7802F242}"/>
              </a:ext>
            </a:extLst>
          </p:cNvPr>
          <p:cNvSpPr txBox="1">
            <a:spLocks/>
          </p:cNvSpPr>
          <p:nvPr/>
        </p:nvSpPr>
        <p:spPr>
          <a:xfrm>
            <a:off x="2317750" y="1196975"/>
            <a:ext cx="8720834" cy="1253617"/>
          </a:xfrm>
          <a:prstGeom prst="rect">
            <a:avLst/>
          </a:prstGeom>
        </p:spPr>
        <p:txBody>
          <a:bodyPr anchor="t">
            <a:normAutofit/>
          </a:bodyPr>
          <a:lstStyle>
            <a:lvl1pPr algn="l" defTabSz="914400" rtl="0" eaLnBrk="1" latinLnBrk="0" hangingPunct="1">
              <a:spcBef>
                <a:spcPct val="0"/>
              </a:spcBef>
              <a:buNone/>
              <a:defRPr sz="2100" b="0" i="0" kern="1200">
                <a:solidFill>
                  <a:schemeClr val="tx1"/>
                </a:solidFill>
                <a:latin typeface="Merriweather Regular" panose="02060503050406030704" pitchFamily="18" charset="77"/>
                <a:ea typeface="+mj-ea"/>
                <a:cs typeface="+mj-cs"/>
              </a:defRPr>
            </a:lvl1pPr>
          </a:lstStyle>
          <a:p>
            <a:pPr lvl="0"/>
            <a:r>
              <a:rPr lang="nl-NL" sz="2300" b="1" dirty="0">
                <a:latin typeface="Open Sans" panose="020B0606030504020204" pitchFamily="34" charset="0"/>
                <a:ea typeface="Open Sans" panose="020B0606030504020204" pitchFamily="34" charset="0"/>
                <a:cs typeface="Open Sans" panose="020B0606030504020204" pitchFamily="34" charset="0"/>
              </a:rPr>
              <a:t>Approach 1: document co-</a:t>
            </a:r>
            <a:r>
              <a:rPr lang="nl-NL" sz="2300" b="1" dirty="0" err="1">
                <a:latin typeface="Open Sans" panose="020B0606030504020204" pitchFamily="34" charset="0"/>
                <a:ea typeface="Open Sans" panose="020B0606030504020204" pitchFamily="34" charset="0"/>
                <a:cs typeface="Open Sans" panose="020B0606030504020204" pitchFamily="34" charset="0"/>
              </a:rPr>
              <a:t>citation</a:t>
            </a:r>
            <a:endParaRPr lang="nl-NL" sz="23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535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5FC894B1-D621-5FFD-0546-F7572BBDEEA2}"/>
              </a:ext>
            </a:extLst>
          </p:cNvPr>
          <p:cNvPicPr>
            <a:picLocks noChangeAspect="1"/>
          </p:cNvPicPr>
          <p:nvPr/>
        </p:nvPicPr>
        <p:blipFill>
          <a:blip r:embed="rId3"/>
          <a:stretch>
            <a:fillRect/>
          </a:stretch>
        </p:blipFill>
        <p:spPr>
          <a:xfrm>
            <a:off x="2371980" y="1890920"/>
            <a:ext cx="5508961" cy="3276634"/>
          </a:xfrm>
          <a:prstGeom prst="rect">
            <a:avLst/>
          </a:prstGeom>
        </p:spPr>
      </p:pic>
    </p:spTree>
    <p:extLst>
      <p:ext uri="{BB962C8B-B14F-4D97-AF65-F5344CB8AC3E}">
        <p14:creationId xmlns:p14="http://schemas.microsoft.com/office/powerpoint/2010/main" val="551120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8720834" cy="1253617"/>
          </a:xfrm>
        </p:spPr>
        <p:txBody>
          <a:bodyPr anchor="t">
            <a:normAutofit/>
          </a:bodyPr>
          <a:lstStyle/>
          <a:p>
            <a:pPr lvl="0"/>
            <a:r>
              <a:rPr lang="nl-NL" sz="2300" b="1" dirty="0">
                <a:latin typeface="Open Sans" panose="020B0606030504020204" pitchFamily="34" charset="0"/>
                <a:ea typeface="Open Sans" panose="020B0606030504020204" pitchFamily="34" charset="0"/>
                <a:cs typeface="Open Sans" panose="020B0606030504020204" pitchFamily="34" charset="0"/>
              </a:rPr>
              <a:t>Approach 1: document co-</a:t>
            </a:r>
            <a:r>
              <a:rPr lang="nl-NL" sz="2300" b="1" dirty="0" err="1">
                <a:latin typeface="Open Sans" panose="020B0606030504020204" pitchFamily="34" charset="0"/>
                <a:ea typeface="Open Sans" panose="020B0606030504020204" pitchFamily="34" charset="0"/>
                <a:cs typeface="Open Sans" panose="020B0606030504020204" pitchFamily="34" charset="0"/>
              </a:rPr>
              <a:t>citation</a:t>
            </a:r>
            <a:endParaRPr lang="nl-NL" sz="23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2">
            <a:extLst>
              <a:ext uri="{FF2B5EF4-FFF2-40B4-BE49-F238E27FC236}">
                <a16:creationId xmlns:a16="http://schemas.microsoft.com/office/drawing/2014/main" id="{7225677E-AA27-4416-DDBE-6A80C8C2BB4B}"/>
              </a:ext>
            </a:extLst>
          </p:cNvPr>
          <p:cNvSpPr>
            <a:spLocks noGrp="1"/>
          </p:cNvSpPr>
          <p:nvPr>
            <p:ph type="body" sz="quarter" idx="10"/>
          </p:nvPr>
        </p:nvSpPr>
        <p:spPr>
          <a:xfrm>
            <a:off x="2317750" y="2450593"/>
            <a:ext cx="8944500" cy="3443316"/>
          </a:xfrm>
        </p:spPr>
        <p:txBody>
          <a:bodyPr/>
          <a:lstStyle/>
          <a:p>
            <a:pPr algn="l" fontAlgn="base"/>
            <a:endParaRPr lang="en-GB" b="0" dirty="0">
              <a:solidFill>
                <a:srgbClr val="000000"/>
              </a:solidFill>
              <a:effectLst/>
              <a:latin typeface="Segoe UI" panose="020B0502040204020203" pitchFamily="34" charset="0"/>
            </a:endParaRPr>
          </a:p>
        </p:txBody>
      </p:sp>
      <p:pic>
        <p:nvPicPr>
          <p:cNvPr id="3" name="Picture 2">
            <a:extLst>
              <a:ext uri="{FF2B5EF4-FFF2-40B4-BE49-F238E27FC236}">
                <a16:creationId xmlns:a16="http://schemas.microsoft.com/office/drawing/2014/main" id="{53E24714-05C8-5A9F-920B-7664D47E06F6}"/>
              </a:ext>
            </a:extLst>
          </p:cNvPr>
          <p:cNvPicPr>
            <a:picLocks noChangeAspect="1"/>
          </p:cNvPicPr>
          <p:nvPr/>
        </p:nvPicPr>
        <p:blipFill>
          <a:blip r:embed="rId3"/>
          <a:stretch>
            <a:fillRect/>
          </a:stretch>
        </p:blipFill>
        <p:spPr>
          <a:xfrm>
            <a:off x="1594855" y="2239050"/>
            <a:ext cx="9772650" cy="3733800"/>
          </a:xfrm>
          <a:prstGeom prst="rect">
            <a:avLst/>
          </a:prstGeom>
        </p:spPr>
      </p:pic>
    </p:spTree>
    <p:extLst>
      <p:ext uri="{BB962C8B-B14F-4D97-AF65-F5344CB8AC3E}">
        <p14:creationId xmlns:p14="http://schemas.microsoft.com/office/powerpoint/2010/main" val="4038217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a:extLst>
              <a:ext uri="{FF2B5EF4-FFF2-40B4-BE49-F238E27FC236}">
                <a16:creationId xmlns:a16="http://schemas.microsoft.com/office/drawing/2014/main" id="{8265DF79-77B8-BB41-3217-87AE191EE1CF}"/>
              </a:ext>
            </a:extLst>
          </p:cNvPr>
          <p:cNvSpPr>
            <a:spLocks noChangeAspect="1" noChangeArrowheads="1"/>
          </p:cNvSpPr>
          <p:nvPr/>
        </p:nvSpPr>
        <p:spPr bwMode="auto">
          <a:xfrm>
            <a:off x="5945188"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2" name="Picture 1">
            <a:extLst>
              <a:ext uri="{FF2B5EF4-FFF2-40B4-BE49-F238E27FC236}">
                <a16:creationId xmlns:a16="http://schemas.microsoft.com/office/drawing/2014/main" id="{E2255AE4-12AA-56F2-AAB1-36524002934E}"/>
              </a:ext>
            </a:extLst>
          </p:cNvPr>
          <p:cNvPicPr>
            <a:picLocks noChangeAspect="1"/>
          </p:cNvPicPr>
          <p:nvPr/>
        </p:nvPicPr>
        <p:blipFill>
          <a:blip r:embed="rId3"/>
          <a:stretch>
            <a:fillRect/>
          </a:stretch>
        </p:blipFill>
        <p:spPr>
          <a:xfrm>
            <a:off x="3066405" y="2931700"/>
            <a:ext cx="6367166" cy="1096461"/>
          </a:xfrm>
          <a:prstGeom prst="rect">
            <a:avLst/>
          </a:prstGeom>
        </p:spPr>
      </p:pic>
      <p:sp>
        <p:nvSpPr>
          <p:cNvPr id="3" name="Titel 3">
            <a:extLst>
              <a:ext uri="{FF2B5EF4-FFF2-40B4-BE49-F238E27FC236}">
                <a16:creationId xmlns:a16="http://schemas.microsoft.com/office/drawing/2014/main" id="{5CB2AAA0-F67D-CB23-CCDB-85EBF39CDE6D}"/>
              </a:ext>
            </a:extLst>
          </p:cNvPr>
          <p:cNvSpPr txBox="1">
            <a:spLocks/>
          </p:cNvSpPr>
          <p:nvPr/>
        </p:nvSpPr>
        <p:spPr>
          <a:xfrm>
            <a:off x="2317750" y="1196975"/>
            <a:ext cx="7559675" cy="1253617"/>
          </a:xfrm>
          <a:prstGeom prst="rect">
            <a:avLst/>
          </a:prstGeom>
        </p:spPr>
        <p:txBody>
          <a:bodyPr anchor="t">
            <a:normAutofit/>
          </a:bodyPr>
          <a:lstStyle>
            <a:lvl1pPr algn="l" defTabSz="914400" rtl="0" eaLnBrk="1" latinLnBrk="0" hangingPunct="1">
              <a:spcBef>
                <a:spcPct val="0"/>
              </a:spcBef>
              <a:buNone/>
              <a:defRPr sz="2100" b="0" i="0" kern="1200">
                <a:solidFill>
                  <a:schemeClr val="tx1"/>
                </a:solidFill>
                <a:latin typeface="Merriweather Regular" panose="02060503050406030704" pitchFamily="18" charset="77"/>
                <a:ea typeface="+mj-ea"/>
                <a:cs typeface="+mj-cs"/>
              </a:defRPr>
            </a:lvl1pPr>
          </a:lstStyle>
          <a:p>
            <a:pPr lvl="0"/>
            <a:r>
              <a:rPr lang="nl-NL" sz="2300" b="1" dirty="0">
                <a:latin typeface="Open Sans" panose="020B0606030504020204" pitchFamily="34" charset="0"/>
                <a:ea typeface="Open Sans" panose="020B0606030504020204" pitchFamily="34" charset="0"/>
                <a:cs typeface="Open Sans" panose="020B0606030504020204" pitchFamily="34" charset="0"/>
              </a:rPr>
              <a:t>Approach 2: in-</a:t>
            </a:r>
            <a:r>
              <a:rPr lang="nl-NL" sz="2300" b="1" dirty="0" err="1">
                <a:latin typeface="Open Sans" panose="020B0606030504020204" pitchFamily="34" charset="0"/>
                <a:ea typeface="Open Sans" panose="020B0606030504020204" pitchFamily="34" charset="0"/>
                <a:cs typeface="Open Sans" panose="020B0606030504020204" pitchFamily="34" charset="0"/>
              </a:rPr>
              <a:t>text</a:t>
            </a:r>
            <a:r>
              <a:rPr lang="nl-NL" sz="2300" b="1" dirty="0">
                <a:latin typeface="Open Sans" panose="020B0606030504020204" pitchFamily="34" charset="0"/>
                <a:ea typeface="Open Sans" panose="020B0606030504020204" pitchFamily="34" charset="0"/>
                <a:cs typeface="Open Sans" panose="020B0606030504020204" pitchFamily="34" charset="0"/>
              </a:rPr>
              <a:t> </a:t>
            </a:r>
            <a:r>
              <a:rPr lang="nl-NL" sz="2300" b="1" dirty="0" err="1">
                <a:latin typeface="Open Sans" panose="020B0606030504020204" pitchFamily="34" charset="0"/>
                <a:ea typeface="Open Sans" panose="020B0606030504020204" pitchFamily="34" charset="0"/>
                <a:cs typeface="Open Sans" panose="020B0606030504020204" pitchFamily="34" charset="0"/>
              </a:rPr>
              <a:t>references</a:t>
            </a:r>
            <a:endParaRPr lang="nl-NL" sz="23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5854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a:t>Approach 2: in-</a:t>
            </a:r>
            <a:r>
              <a:rPr lang="nl-NL" dirty="0" err="1"/>
              <a:t>text</a:t>
            </a:r>
            <a:r>
              <a:rPr lang="nl-NL" dirty="0"/>
              <a:t> </a:t>
            </a:r>
            <a:r>
              <a:rPr lang="nl-NL" dirty="0" err="1"/>
              <a:t>references</a:t>
            </a:r>
            <a:endParaRPr lang="nl-NL" dirty="0"/>
          </a:p>
        </p:txBody>
      </p:sp>
      <p:sp>
        <p:nvSpPr>
          <p:cNvPr id="10" name="Text Placeholder 2">
            <a:extLst>
              <a:ext uri="{FF2B5EF4-FFF2-40B4-BE49-F238E27FC236}">
                <a16:creationId xmlns:a16="http://schemas.microsoft.com/office/drawing/2014/main" id="{7225677E-AA27-4416-DDBE-6A80C8C2BB4B}"/>
              </a:ext>
            </a:extLst>
          </p:cNvPr>
          <p:cNvSpPr>
            <a:spLocks noGrp="1"/>
          </p:cNvSpPr>
          <p:nvPr>
            <p:ph type="body" sz="quarter" idx="10"/>
          </p:nvPr>
        </p:nvSpPr>
        <p:spPr>
          <a:xfrm>
            <a:off x="2317750" y="2450593"/>
            <a:ext cx="8944500" cy="3443316"/>
          </a:xfrm>
        </p:spPr>
        <p:txBody>
          <a:bodyPr/>
          <a:lstStyle/>
          <a:p>
            <a:pPr algn="l" fontAlgn="base"/>
            <a:endParaRPr lang="en-GB" b="0" dirty="0">
              <a:solidFill>
                <a:srgbClr val="000000"/>
              </a:solidFill>
              <a:effectLst/>
              <a:latin typeface="Segoe UI" panose="020B0502040204020203" pitchFamily="34" charset="0"/>
            </a:endParaRPr>
          </a:p>
        </p:txBody>
      </p:sp>
      <p:pic>
        <p:nvPicPr>
          <p:cNvPr id="3" name="Picture 2">
            <a:extLst>
              <a:ext uri="{FF2B5EF4-FFF2-40B4-BE49-F238E27FC236}">
                <a16:creationId xmlns:a16="http://schemas.microsoft.com/office/drawing/2014/main" id="{53E24714-05C8-5A9F-920B-7664D47E06F6}"/>
              </a:ext>
            </a:extLst>
          </p:cNvPr>
          <p:cNvPicPr>
            <a:picLocks noChangeAspect="1"/>
          </p:cNvPicPr>
          <p:nvPr/>
        </p:nvPicPr>
        <p:blipFill>
          <a:blip r:embed="rId3"/>
          <a:stretch>
            <a:fillRect/>
          </a:stretch>
        </p:blipFill>
        <p:spPr>
          <a:xfrm>
            <a:off x="1489600" y="2245629"/>
            <a:ext cx="9772650" cy="3733800"/>
          </a:xfrm>
          <a:prstGeom prst="rect">
            <a:avLst/>
          </a:prstGeom>
        </p:spPr>
      </p:pic>
      <p:pic>
        <p:nvPicPr>
          <p:cNvPr id="5" name="Picture 4">
            <a:extLst>
              <a:ext uri="{FF2B5EF4-FFF2-40B4-BE49-F238E27FC236}">
                <a16:creationId xmlns:a16="http://schemas.microsoft.com/office/drawing/2014/main" id="{6EC64E38-2F4B-4163-D0AD-2FE288F89EB9}"/>
              </a:ext>
            </a:extLst>
          </p:cNvPr>
          <p:cNvPicPr>
            <a:picLocks noChangeAspect="1"/>
          </p:cNvPicPr>
          <p:nvPr/>
        </p:nvPicPr>
        <p:blipFill>
          <a:blip r:embed="rId4"/>
          <a:stretch>
            <a:fillRect/>
          </a:stretch>
        </p:blipFill>
        <p:spPr>
          <a:xfrm>
            <a:off x="1612065" y="1673452"/>
            <a:ext cx="9772650" cy="4878154"/>
          </a:xfrm>
          <a:prstGeom prst="rect">
            <a:avLst/>
          </a:prstGeom>
        </p:spPr>
      </p:pic>
    </p:spTree>
    <p:extLst>
      <p:ext uri="{BB962C8B-B14F-4D97-AF65-F5344CB8AC3E}">
        <p14:creationId xmlns:p14="http://schemas.microsoft.com/office/powerpoint/2010/main" val="688392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a:t>Approach 2: in-</a:t>
            </a:r>
            <a:r>
              <a:rPr lang="nl-NL" dirty="0" err="1"/>
              <a:t>text</a:t>
            </a:r>
            <a:r>
              <a:rPr lang="nl-NL" dirty="0"/>
              <a:t> </a:t>
            </a:r>
            <a:r>
              <a:rPr lang="nl-NL" dirty="0" err="1"/>
              <a:t>references</a:t>
            </a:r>
            <a:endParaRPr lang="nl-NL" dirty="0"/>
          </a:p>
        </p:txBody>
      </p:sp>
      <p:sp>
        <p:nvSpPr>
          <p:cNvPr id="10" name="Text Placeholder 2">
            <a:extLst>
              <a:ext uri="{FF2B5EF4-FFF2-40B4-BE49-F238E27FC236}">
                <a16:creationId xmlns:a16="http://schemas.microsoft.com/office/drawing/2014/main" id="{7225677E-AA27-4416-DDBE-6A80C8C2BB4B}"/>
              </a:ext>
            </a:extLst>
          </p:cNvPr>
          <p:cNvSpPr>
            <a:spLocks noGrp="1"/>
          </p:cNvSpPr>
          <p:nvPr>
            <p:ph type="body" sz="quarter" idx="10"/>
          </p:nvPr>
        </p:nvSpPr>
        <p:spPr>
          <a:xfrm>
            <a:off x="2317750" y="2450593"/>
            <a:ext cx="8944500" cy="3443316"/>
          </a:xfrm>
        </p:spPr>
        <p:txBody>
          <a:bodyPr/>
          <a:lstStyle/>
          <a:p>
            <a:pPr algn="l" fontAlgn="base"/>
            <a:endParaRPr lang="en-GB" b="0" dirty="0">
              <a:solidFill>
                <a:srgbClr val="000000"/>
              </a:solidFill>
              <a:effectLst/>
              <a:latin typeface="Segoe UI" panose="020B0502040204020203" pitchFamily="34" charset="0"/>
            </a:endParaRPr>
          </a:p>
        </p:txBody>
      </p:sp>
      <p:pic>
        <p:nvPicPr>
          <p:cNvPr id="2" name="Picture 1">
            <a:extLst>
              <a:ext uri="{FF2B5EF4-FFF2-40B4-BE49-F238E27FC236}">
                <a16:creationId xmlns:a16="http://schemas.microsoft.com/office/drawing/2014/main" id="{A8E623F0-5B80-9982-572E-58D8B0D79FFF}"/>
              </a:ext>
            </a:extLst>
          </p:cNvPr>
          <p:cNvPicPr>
            <a:picLocks noChangeAspect="1"/>
          </p:cNvPicPr>
          <p:nvPr/>
        </p:nvPicPr>
        <p:blipFill>
          <a:blip r:embed="rId3"/>
          <a:stretch>
            <a:fillRect/>
          </a:stretch>
        </p:blipFill>
        <p:spPr>
          <a:xfrm>
            <a:off x="2317750" y="1823783"/>
            <a:ext cx="8776250" cy="4828600"/>
          </a:xfrm>
          <a:prstGeom prst="rect">
            <a:avLst/>
          </a:prstGeom>
        </p:spPr>
      </p:pic>
    </p:spTree>
    <p:extLst>
      <p:ext uri="{BB962C8B-B14F-4D97-AF65-F5344CB8AC3E}">
        <p14:creationId xmlns:p14="http://schemas.microsoft.com/office/powerpoint/2010/main" val="3257061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err="1"/>
              <a:t>Combining</a:t>
            </a:r>
            <a:r>
              <a:rPr lang="nl-NL" dirty="0"/>
              <a:t> approaches</a:t>
            </a:r>
          </a:p>
        </p:txBody>
      </p:sp>
      <p:sp>
        <p:nvSpPr>
          <p:cNvPr id="10" name="Text Placeholder 2">
            <a:extLst>
              <a:ext uri="{FF2B5EF4-FFF2-40B4-BE49-F238E27FC236}">
                <a16:creationId xmlns:a16="http://schemas.microsoft.com/office/drawing/2014/main" id="{7225677E-AA27-4416-DDBE-6A80C8C2BB4B}"/>
              </a:ext>
            </a:extLst>
          </p:cNvPr>
          <p:cNvSpPr>
            <a:spLocks noGrp="1"/>
          </p:cNvSpPr>
          <p:nvPr>
            <p:ph type="body" sz="quarter" idx="10"/>
          </p:nvPr>
        </p:nvSpPr>
        <p:spPr>
          <a:xfrm>
            <a:off x="2317750" y="2450593"/>
            <a:ext cx="9732182" cy="3443316"/>
          </a:xfrm>
        </p:spPr>
        <p:txBody>
          <a:bodyPr/>
          <a:lstStyle/>
          <a:p>
            <a:pPr algn="l" fontAlgn="base"/>
            <a:r>
              <a:rPr lang="en-GB" dirty="0">
                <a:solidFill>
                  <a:srgbClr val="000000"/>
                </a:solidFill>
              </a:rPr>
              <a:t>Document co-citation</a:t>
            </a:r>
          </a:p>
          <a:p>
            <a:pPr algn="l" fontAlgn="base"/>
            <a:r>
              <a:rPr lang="en-GB" dirty="0">
                <a:solidFill>
                  <a:srgbClr val="000000"/>
                </a:solidFill>
              </a:rPr>
              <a:t> 	+ timelines individual policy proposals</a:t>
            </a:r>
          </a:p>
          <a:p>
            <a:pPr algn="l" fontAlgn="base"/>
            <a:r>
              <a:rPr lang="en-GB" dirty="0">
                <a:solidFill>
                  <a:srgbClr val="000000"/>
                </a:solidFill>
              </a:rPr>
              <a:t>	+ models weekly decision-making</a:t>
            </a:r>
          </a:p>
          <a:p>
            <a:pPr algn="l" fontAlgn="base"/>
            <a:endParaRPr lang="en-GB" dirty="0">
              <a:solidFill>
                <a:srgbClr val="000000"/>
              </a:solidFill>
            </a:endParaRPr>
          </a:p>
          <a:p>
            <a:pPr algn="l" fontAlgn="base"/>
            <a:r>
              <a:rPr lang="en-GB" dirty="0">
                <a:solidFill>
                  <a:srgbClr val="000000"/>
                </a:solidFill>
              </a:rPr>
              <a:t>In-text references</a:t>
            </a:r>
          </a:p>
          <a:p>
            <a:pPr algn="l" fontAlgn="base"/>
            <a:r>
              <a:rPr lang="en-GB" dirty="0">
                <a:solidFill>
                  <a:srgbClr val="000000"/>
                </a:solidFill>
              </a:rPr>
              <a:t>	+ timelines between policy proposals</a:t>
            </a:r>
          </a:p>
          <a:p>
            <a:pPr algn="l" fontAlgn="base"/>
            <a:r>
              <a:rPr lang="en-GB" dirty="0">
                <a:solidFill>
                  <a:srgbClr val="000000"/>
                </a:solidFill>
              </a:rPr>
              <a:t>	+ timelines at larger time scale</a:t>
            </a:r>
          </a:p>
          <a:p>
            <a:pPr algn="l" fontAlgn="base"/>
            <a:endParaRPr lang="en-GB" dirty="0">
              <a:solidFill>
                <a:srgbClr val="000000"/>
              </a:solidFill>
            </a:endParaRPr>
          </a:p>
          <a:p>
            <a:pPr algn="l" fontAlgn="base"/>
            <a:endParaRPr lang="en-GB" dirty="0">
              <a:solidFill>
                <a:srgbClr val="000000"/>
              </a:solidFill>
            </a:endParaRPr>
          </a:p>
          <a:p>
            <a:pPr algn="l" fontAlgn="base"/>
            <a:r>
              <a:rPr lang="en-GB" dirty="0">
                <a:solidFill>
                  <a:srgbClr val="000000"/>
                </a:solidFill>
              </a:rPr>
              <a:t>Combining approaches</a:t>
            </a:r>
          </a:p>
          <a:p>
            <a:pPr algn="l" fontAlgn="base"/>
            <a:r>
              <a:rPr lang="en-GB" dirty="0">
                <a:solidFill>
                  <a:srgbClr val="000000"/>
                </a:solidFill>
              </a:rPr>
              <a:t>	2500 timelines (~15.000 agenda items, ~29.000 documents)</a:t>
            </a:r>
          </a:p>
        </p:txBody>
      </p:sp>
      <p:pic>
        <p:nvPicPr>
          <p:cNvPr id="5" name="Picture 4">
            <a:extLst>
              <a:ext uri="{FF2B5EF4-FFF2-40B4-BE49-F238E27FC236}">
                <a16:creationId xmlns:a16="http://schemas.microsoft.com/office/drawing/2014/main" id="{6EC64E38-2F4B-4163-D0AD-2FE288F89EB9}"/>
              </a:ext>
            </a:extLst>
          </p:cNvPr>
          <p:cNvPicPr>
            <a:picLocks noChangeAspect="1"/>
          </p:cNvPicPr>
          <p:nvPr/>
        </p:nvPicPr>
        <p:blipFill rotWithShape="1">
          <a:blip r:embed="rId3"/>
          <a:srcRect t="14253" b="43955"/>
          <a:stretch/>
        </p:blipFill>
        <p:spPr>
          <a:xfrm>
            <a:off x="12494706" y="3929078"/>
            <a:ext cx="3972004" cy="828594"/>
          </a:xfrm>
          <a:prstGeom prst="rect">
            <a:avLst/>
          </a:prstGeom>
        </p:spPr>
      </p:pic>
      <p:pic>
        <p:nvPicPr>
          <p:cNvPr id="2" name="Picture 1">
            <a:extLst>
              <a:ext uri="{FF2B5EF4-FFF2-40B4-BE49-F238E27FC236}">
                <a16:creationId xmlns:a16="http://schemas.microsoft.com/office/drawing/2014/main" id="{6BDB2F5C-772B-01F6-855F-D654D1A30789}"/>
              </a:ext>
            </a:extLst>
          </p:cNvPr>
          <p:cNvPicPr>
            <a:picLocks noChangeAspect="1"/>
          </p:cNvPicPr>
          <p:nvPr/>
        </p:nvPicPr>
        <p:blipFill rotWithShape="1">
          <a:blip r:embed="rId4"/>
          <a:srcRect l="37161" t="-4232" r="-1880" b="49843"/>
          <a:stretch/>
        </p:blipFill>
        <p:spPr>
          <a:xfrm>
            <a:off x="12365166" y="2311503"/>
            <a:ext cx="2590757" cy="831859"/>
          </a:xfrm>
          <a:prstGeom prst="rect">
            <a:avLst/>
          </a:prstGeom>
        </p:spPr>
      </p:pic>
    </p:spTree>
    <p:extLst>
      <p:ext uri="{BB962C8B-B14F-4D97-AF65-F5344CB8AC3E}">
        <p14:creationId xmlns:p14="http://schemas.microsoft.com/office/powerpoint/2010/main" val="692906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49" y="1196975"/>
            <a:ext cx="7559675" cy="1253617"/>
          </a:xfrm>
        </p:spPr>
        <p:txBody>
          <a:bodyPr anchor="t">
            <a:normAutofit/>
          </a:bodyPr>
          <a:lstStyle/>
          <a:p>
            <a:r>
              <a:rPr lang="nl-NL" dirty="0" err="1"/>
              <a:t>Overview</a:t>
            </a:r>
            <a:endParaRPr lang="nl-NL" dirty="0"/>
          </a:p>
        </p:txBody>
      </p:sp>
      <p:sp>
        <p:nvSpPr>
          <p:cNvPr id="5" name="Text Placeholder 2">
            <a:extLst>
              <a:ext uri="{FF2B5EF4-FFF2-40B4-BE49-F238E27FC236}">
                <a16:creationId xmlns:a16="http://schemas.microsoft.com/office/drawing/2014/main" id="{0EAAB6C2-6CF4-7F2F-406A-A6C8CD45B5E3}"/>
              </a:ext>
            </a:extLst>
          </p:cNvPr>
          <p:cNvSpPr txBox="1">
            <a:spLocks/>
          </p:cNvSpPr>
          <p:nvPr/>
        </p:nvSpPr>
        <p:spPr>
          <a:xfrm>
            <a:off x="1995407" y="2450592"/>
            <a:ext cx="9931263"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fontAlgn="base">
              <a:buFont typeface="Arial" panose="020B0604020202020204" pitchFamily="34" charset="0"/>
              <a:buChar char="•"/>
            </a:pPr>
            <a:r>
              <a:rPr lang="en-GB" dirty="0">
                <a:solidFill>
                  <a:srgbClr val="000000"/>
                </a:solidFill>
              </a:rPr>
              <a:t>Why timelines of council decisions</a:t>
            </a:r>
          </a:p>
          <a:p>
            <a:pPr marL="342900" indent="-342900" fontAlgn="base">
              <a:buFont typeface="Arial" panose="020B0604020202020204" pitchFamily="34" charset="0"/>
              <a:buChar char="•"/>
            </a:pPr>
            <a:r>
              <a:rPr lang="en-GB" dirty="0">
                <a:solidFill>
                  <a:srgbClr val="000000"/>
                </a:solidFill>
              </a:rPr>
              <a:t>How experts create timelines </a:t>
            </a:r>
          </a:p>
          <a:p>
            <a:pPr marL="342900" indent="-342900" fontAlgn="base">
              <a:buFont typeface="Arial" panose="020B0604020202020204" pitchFamily="34" charset="0"/>
              <a:buChar char="•"/>
            </a:pPr>
            <a:r>
              <a:rPr lang="en-GB" dirty="0">
                <a:solidFill>
                  <a:srgbClr val="000000"/>
                </a:solidFill>
              </a:rPr>
              <a:t>How to reconstruct timelines</a:t>
            </a:r>
            <a:br>
              <a:rPr lang="en-GB" dirty="0">
                <a:solidFill>
                  <a:srgbClr val="000000"/>
                </a:solidFill>
              </a:rPr>
            </a:br>
            <a:r>
              <a:rPr lang="en-GB" dirty="0">
                <a:solidFill>
                  <a:srgbClr val="000000"/>
                </a:solidFill>
              </a:rPr>
              <a:t>	</a:t>
            </a:r>
            <a:r>
              <a:rPr lang="en-GB" i="1" dirty="0">
                <a:solidFill>
                  <a:srgbClr val="000000"/>
                </a:solidFill>
              </a:rPr>
              <a:t>Approach 1:</a:t>
            </a:r>
            <a:r>
              <a:rPr lang="en-GB" dirty="0">
                <a:solidFill>
                  <a:srgbClr val="000000"/>
                </a:solidFill>
              </a:rPr>
              <a:t> Document co-citation</a:t>
            </a:r>
            <a:br>
              <a:rPr lang="en-GB" dirty="0">
                <a:solidFill>
                  <a:srgbClr val="000000"/>
                </a:solidFill>
              </a:rPr>
            </a:br>
            <a:r>
              <a:rPr lang="en-GB" dirty="0">
                <a:solidFill>
                  <a:srgbClr val="000000"/>
                </a:solidFill>
              </a:rPr>
              <a:t>	</a:t>
            </a:r>
            <a:r>
              <a:rPr lang="en-GB" i="1" dirty="0">
                <a:solidFill>
                  <a:srgbClr val="000000"/>
                </a:solidFill>
              </a:rPr>
              <a:t>Approach 2:</a:t>
            </a:r>
            <a:r>
              <a:rPr lang="en-GB" dirty="0">
                <a:solidFill>
                  <a:srgbClr val="000000"/>
                </a:solidFill>
              </a:rPr>
              <a:t> References between documents</a:t>
            </a:r>
          </a:p>
          <a:p>
            <a:pPr marL="342900" indent="-342900" fontAlgn="base">
              <a:buFont typeface="Arial" panose="020B0604020202020204" pitchFamily="34" charset="0"/>
              <a:buChar char="•"/>
            </a:pPr>
            <a:r>
              <a:rPr lang="en-GB" b="1" dirty="0">
                <a:solidFill>
                  <a:srgbClr val="000000"/>
                </a:solidFill>
              </a:rPr>
              <a:t>Evaluation</a:t>
            </a:r>
            <a:endParaRPr lang="en-GB" dirty="0">
              <a:solidFill>
                <a:srgbClr val="000000"/>
              </a:solidFill>
            </a:endParaRPr>
          </a:p>
          <a:p>
            <a:pPr marL="342900" indent="-342900" fontAlgn="base">
              <a:buFont typeface="Arial" panose="020B0604020202020204" pitchFamily="34" charset="0"/>
              <a:buChar char="•"/>
            </a:pPr>
            <a:r>
              <a:rPr lang="en-GB" dirty="0">
                <a:solidFill>
                  <a:srgbClr val="000000"/>
                </a:solidFill>
              </a:rPr>
              <a:t>Conclusion</a:t>
            </a:r>
          </a:p>
          <a:p>
            <a:pPr fontAlgn="base"/>
            <a:endParaRPr lang="en-GB" b="0" i="0" dirty="0">
              <a:solidFill>
                <a:srgbClr val="000000"/>
              </a:solidFill>
              <a:effectLst/>
            </a:endParaRPr>
          </a:p>
          <a:p>
            <a:pPr lvl="0" fontAlgn="base"/>
            <a:endParaRPr lang="en-GB" i="1" dirty="0">
              <a:solidFill>
                <a:srgbClr val="000000"/>
              </a:solidFill>
            </a:endParaRPr>
          </a:p>
        </p:txBody>
      </p:sp>
    </p:spTree>
    <p:extLst>
      <p:ext uri="{BB962C8B-B14F-4D97-AF65-F5344CB8AC3E}">
        <p14:creationId xmlns:p14="http://schemas.microsoft.com/office/powerpoint/2010/main" val="3754214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a:t>Evaluation</a:t>
            </a:r>
          </a:p>
        </p:txBody>
      </p:sp>
      <p:sp>
        <p:nvSpPr>
          <p:cNvPr id="10" name="Text Placeholder 2">
            <a:extLst>
              <a:ext uri="{FF2B5EF4-FFF2-40B4-BE49-F238E27FC236}">
                <a16:creationId xmlns:a16="http://schemas.microsoft.com/office/drawing/2014/main" id="{7225677E-AA27-4416-DDBE-6A80C8C2BB4B}"/>
              </a:ext>
            </a:extLst>
          </p:cNvPr>
          <p:cNvSpPr>
            <a:spLocks noGrp="1"/>
          </p:cNvSpPr>
          <p:nvPr>
            <p:ph type="body" sz="quarter" idx="10"/>
          </p:nvPr>
        </p:nvSpPr>
        <p:spPr>
          <a:xfrm>
            <a:off x="2317750" y="2450593"/>
            <a:ext cx="9988550" cy="3443316"/>
          </a:xfrm>
        </p:spPr>
        <p:txBody>
          <a:bodyPr/>
          <a:lstStyle/>
          <a:p>
            <a:pPr algn="l" fontAlgn="base"/>
            <a:r>
              <a:rPr lang="en-GB" dirty="0">
                <a:solidFill>
                  <a:srgbClr val="000000"/>
                </a:solidFill>
              </a:rPr>
              <a:t>Two challenges:</a:t>
            </a:r>
            <a:endParaRPr lang="en-GB" b="0" dirty="0">
              <a:solidFill>
                <a:srgbClr val="000000"/>
              </a:solidFill>
              <a:effectLst/>
            </a:endParaRPr>
          </a:p>
          <a:p>
            <a:pPr marL="342900" indent="-342900" algn="l" fontAlgn="base">
              <a:buFont typeface="Arial" panose="020B0604020202020204" pitchFamily="34" charset="0"/>
              <a:buChar char="•"/>
            </a:pPr>
            <a:r>
              <a:rPr lang="en-GB" b="0" i="1" dirty="0">
                <a:solidFill>
                  <a:srgbClr val="000000"/>
                </a:solidFill>
                <a:effectLst/>
              </a:rPr>
              <a:t>Micro level</a:t>
            </a:r>
            <a:r>
              <a:rPr lang="en-GB" b="0" dirty="0">
                <a:solidFill>
                  <a:srgbClr val="000000"/>
                </a:solidFill>
                <a:effectLst/>
              </a:rPr>
              <a:t>: No ground truth showing which documents are relevant</a:t>
            </a:r>
            <a:br>
              <a:rPr lang="en-GB" b="0" dirty="0">
                <a:solidFill>
                  <a:srgbClr val="000000"/>
                </a:solidFill>
                <a:effectLst/>
              </a:rPr>
            </a:br>
            <a:r>
              <a:rPr lang="en-GB" b="0" dirty="0">
                <a:solidFill>
                  <a:srgbClr val="000000"/>
                </a:solidFill>
                <a:effectLst/>
              </a:rPr>
              <a:t>	(manual timelines are incomplete and subjective)</a:t>
            </a:r>
          </a:p>
          <a:p>
            <a:pPr marL="342900" indent="-342900" algn="l" fontAlgn="base">
              <a:buFont typeface="Arial" panose="020B0604020202020204" pitchFamily="34" charset="0"/>
              <a:buChar char="•"/>
            </a:pPr>
            <a:r>
              <a:rPr lang="en-GB" i="1" dirty="0">
                <a:solidFill>
                  <a:srgbClr val="000000"/>
                </a:solidFill>
              </a:rPr>
              <a:t>Macro level</a:t>
            </a:r>
            <a:r>
              <a:rPr lang="en-GB" dirty="0">
                <a:solidFill>
                  <a:srgbClr val="000000"/>
                </a:solidFill>
              </a:rPr>
              <a:t>: Unclear how to present a timeline of policy information</a:t>
            </a:r>
            <a:br>
              <a:rPr lang="en-GB" dirty="0">
                <a:solidFill>
                  <a:srgbClr val="000000"/>
                </a:solidFill>
              </a:rPr>
            </a:br>
            <a:r>
              <a:rPr lang="en-GB" dirty="0">
                <a:solidFill>
                  <a:srgbClr val="000000"/>
                </a:solidFill>
              </a:rPr>
              <a:t>	(how to deal with decisions, documents, agenda items)</a:t>
            </a:r>
            <a:br>
              <a:rPr lang="en-GB" dirty="0">
                <a:solidFill>
                  <a:srgbClr val="000000"/>
                </a:solidFill>
              </a:rPr>
            </a:br>
            <a:endParaRPr lang="en-GB" dirty="0">
              <a:solidFill>
                <a:srgbClr val="000000"/>
              </a:solidFill>
            </a:endParaRPr>
          </a:p>
          <a:p>
            <a:pPr algn="l" fontAlgn="base"/>
            <a:r>
              <a:rPr lang="en-GB" dirty="0">
                <a:solidFill>
                  <a:srgbClr val="000000"/>
                </a:solidFill>
              </a:rPr>
              <a:t>Hence we design an evaluation to address both of these points</a:t>
            </a:r>
          </a:p>
          <a:p>
            <a:pPr marL="342900" indent="-342900" algn="l" fontAlgn="base">
              <a:buFont typeface="Arial" panose="020B0604020202020204" pitchFamily="34" charset="0"/>
              <a:buChar char="•"/>
            </a:pPr>
            <a:endParaRPr lang="en-GB" dirty="0">
              <a:solidFill>
                <a:srgbClr val="000000"/>
              </a:solidFill>
            </a:endParaRPr>
          </a:p>
        </p:txBody>
      </p:sp>
    </p:spTree>
    <p:extLst>
      <p:ext uri="{BB962C8B-B14F-4D97-AF65-F5344CB8AC3E}">
        <p14:creationId xmlns:p14="http://schemas.microsoft.com/office/powerpoint/2010/main" val="3263906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a:t>Evaluation</a:t>
            </a:r>
          </a:p>
        </p:txBody>
      </p:sp>
      <p:sp>
        <p:nvSpPr>
          <p:cNvPr id="10" name="Text Placeholder 2">
            <a:extLst>
              <a:ext uri="{FF2B5EF4-FFF2-40B4-BE49-F238E27FC236}">
                <a16:creationId xmlns:a16="http://schemas.microsoft.com/office/drawing/2014/main" id="{7225677E-AA27-4416-DDBE-6A80C8C2BB4B}"/>
              </a:ext>
            </a:extLst>
          </p:cNvPr>
          <p:cNvSpPr>
            <a:spLocks noGrp="1"/>
          </p:cNvSpPr>
          <p:nvPr>
            <p:ph type="body" sz="quarter" idx="10"/>
          </p:nvPr>
        </p:nvSpPr>
        <p:spPr>
          <a:xfrm>
            <a:off x="2317750" y="2450593"/>
            <a:ext cx="8944500" cy="3443316"/>
          </a:xfrm>
        </p:spPr>
        <p:txBody>
          <a:bodyPr/>
          <a:lstStyle/>
          <a:p>
            <a:pPr algn="l" fontAlgn="base"/>
            <a:r>
              <a:rPr lang="en-GB" dirty="0">
                <a:solidFill>
                  <a:srgbClr val="000000"/>
                </a:solidFill>
              </a:rPr>
              <a:t>Exploratory study with dual purpose:</a:t>
            </a:r>
          </a:p>
          <a:p>
            <a:pPr marL="342900" indent="-342900" fontAlgn="base">
              <a:buFont typeface="Arial" panose="020B0604020202020204" pitchFamily="34" charset="0"/>
              <a:buChar char="•"/>
            </a:pPr>
            <a:r>
              <a:rPr lang="en-GB" i="1" dirty="0">
                <a:solidFill>
                  <a:srgbClr val="000000"/>
                </a:solidFill>
              </a:rPr>
              <a:t>Micro level: </a:t>
            </a:r>
            <a:r>
              <a:rPr lang="en-GB" dirty="0">
                <a:solidFill>
                  <a:srgbClr val="000000"/>
                </a:solidFill>
              </a:rPr>
              <a:t>Evaluate relevance of documents in timeline (quantitative) and reasons for relevance (qualitative)</a:t>
            </a:r>
            <a:br>
              <a:rPr lang="en-GB" dirty="0">
                <a:solidFill>
                  <a:srgbClr val="000000"/>
                </a:solidFill>
              </a:rPr>
            </a:br>
            <a:endParaRPr lang="en-GB" dirty="0">
              <a:solidFill>
                <a:srgbClr val="000000"/>
              </a:solidFill>
            </a:endParaRPr>
          </a:p>
          <a:p>
            <a:pPr marL="342900" indent="-342900" algn="l" fontAlgn="base">
              <a:buFont typeface="Arial" panose="020B0604020202020204" pitchFamily="34" charset="0"/>
              <a:buChar char="•"/>
            </a:pPr>
            <a:r>
              <a:rPr lang="en-GB" i="1" dirty="0">
                <a:solidFill>
                  <a:srgbClr val="000000"/>
                </a:solidFill>
              </a:rPr>
              <a:t>Macro level: </a:t>
            </a:r>
            <a:r>
              <a:rPr lang="en-GB" dirty="0">
                <a:solidFill>
                  <a:srgbClr val="000000"/>
                </a:solidFill>
              </a:rPr>
              <a:t>Investigate how to design an interface to display timelines of policy information (qualitative)</a:t>
            </a:r>
          </a:p>
        </p:txBody>
      </p:sp>
    </p:spTree>
    <p:extLst>
      <p:ext uri="{BB962C8B-B14F-4D97-AF65-F5344CB8AC3E}">
        <p14:creationId xmlns:p14="http://schemas.microsoft.com/office/powerpoint/2010/main" val="931018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a:t>Evaluation</a:t>
            </a:r>
          </a:p>
        </p:txBody>
      </p:sp>
      <p:sp>
        <p:nvSpPr>
          <p:cNvPr id="10" name="Text Placeholder 2">
            <a:extLst>
              <a:ext uri="{FF2B5EF4-FFF2-40B4-BE49-F238E27FC236}">
                <a16:creationId xmlns:a16="http://schemas.microsoft.com/office/drawing/2014/main" id="{7225677E-AA27-4416-DDBE-6A80C8C2BB4B}"/>
              </a:ext>
            </a:extLst>
          </p:cNvPr>
          <p:cNvSpPr>
            <a:spLocks noGrp="1"/>
          </p:cNvSpPr>
          <p:nvPr>
            <p:ph type="body" sz="quarter" idx="10"/>
          </p:nvPr>
        </p:nvSpPr>
        <p:spPr>
          <a:xfrm>
            <a:off x="2317750" y="2450593"/>
            <a:ext cx="9702800" cy="3443316"/>
          </a:xfrm>
        </p:spPr>
        <p:txBody>
          <a:bodyPr/>
          <a:lstStyle/>
          <a:p>
            <a:pPr fontAlgn="base"/>
            <a:r>
              <a:rPr lang="en-GB" i="1" dirty="0">
                <a:solidFill>
                  <a:srgbClr val="000000"/>
                </a:solidFill>
              </a:rPr>
              <a:t>Population</a:t>
            </a:r>
            <a:r>
              <a:rPr lang="en-GB" dirty="0">
                <a:solidFill>
                  <a:srgbClr val="000000"/>
                </a:solidFill>
              </a:rPr>
              <a:t>: Ten policy workers (six female, four male)</a:t>
            </a:r>
          </a:p>
          <a:p>
            <a:pPr fontAlgn="base"/>
            <a:endParaRPr lang="en-GB" dirty="0">
              <a:solidFill>
                <a:srgbClr val="000000"/>
              </a:solidFill>
            </a:endParaRPr>
          </a:p>
          <a:p>
            <a:pPr fontAlgn="base"/>
            <a:r>
              <a:rPr lang="en-GB" i="1" dirty="0">
                <a:solidFill>
                  <a:srgbClr val="000000"/>
                </a:solidFill>
              </a:rPr>
              <a:t>Task</a:t>
            </a:r>
            <a:r>
              <a:rPr lang="en-GB" dirty="0">
                <a:solidFill>
                  <a:srgbClr val="000000"/>
                </a:solidFill>
              </a:rPr>
              <a:t>: Understand how the council came to a policy proposal while thinking aloud. Use a generated/manual/combined timeline</a:t>
            </a:r>
          </a:p>
          <a:p>
            <a:pPr algn="l" fontAlgn="base"/>
            <a:endParaRPr lang="en-GB" dirty="0">
              <a:solidFill>
                <a:srgbClr val="000000"/>
              </a:solidFill>
            </a:endParaRPr>
          </a:p>
        </p:txBody>
      </p:sp>
    </p:spTree>
    <p:extLst>
      <p:ext uri="{BB962C8B-B14F-4D97-AF65-F5344CB8AC3E}">
        <p14:creationId xmlns:p14="http://schemas.microsoft.com/office/powerpoint/2010/main" val="535779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a:t>Evaluation</a:t>
            </a:r>
          </a:p>
        </p:txBody>
      </p:sp>
      <p:sp>
        <p:nvSpPr>
          <p:cNvPr id="10" name="Text Placeholder 2">
            <a:extLst>
              <a:ext uri="{FF2B5EF4-FFF2-40B4-BE49-F238E27FC236}">
                <a16:creationId xmlns:a16="http://schemas.microsoft.com/office/drawing/2014/main" id="{7225677E-AA27-4416-DDBE-6A80C8C2BB4B}"/>
              </a:ext>
            </a:extLst>
          </p:cNvPr>
          <p:cNvSpPr>
            <a:spLocks noGrp="1"/>
          </p:cNvSpPr>
          <p:nvPr>
            <p:ph type="body" sz="quarter" idx="10"/>
          </p:nvPr>
        </p:nvSpPr>
        <p:spPr>
          <a:xfrm>
            <a:off x="2317750" y="2450593"/>
            <a:ext cx="9702800" cy="3443316"/>
          </a:xfrm>
        </p:spPr>
        <p:txBody>
          <a:bodyPr/>
          <a:lstStyle/>
          <a:p>
            <a:pPr algn="l" fontAlgn="base"/>
            <a:r>
              <a:rPr lang="en-GB" i="1" dirty="0">
                <a:solidFill>
                  <a:srgbClr val="000000"/>
                </a:solidFill>
              </a:rPr>
              <a:t>Task procedure</a:t>
            </a:r>
            <a:r>
              <a:rPr lang="en-GB" dirty="0">
                <a:solidFill>
                  <a:srgbClr val="000000"/>
                </a:solidFill>
              </a:rPr>
              <a:t>:</a:t>
            </a:r>
          </a:p>
          <a:p>
            <a:pPr marL="342900" indent="-342900" algn="l" fontAlgn="base">
              <a:buFont typeface="Arial" panose="020B0604020202020204" pitchFamily="34" charset="0"/>
              <a:buChar char="•"/>
            </a:pPr>
            <a:r>
              <a:rPr lang="en-GB" dirty="0">
                <a:solidFill>
                  <a:srgbClr val="000000"/>
                </a:solidFill>
              </a:rPr>
              <a:t>Read policy proposal</a:t>
            </a:r>
          </a:p>
          <a:p>
            <a:pPr marL="342900" indent="-342900" algn="l" fontAlgn="base">
              <a:buFont typeface="Arial" panose="020B0604020202020204" pitchFamily="34" charset="0"/>
              <a:buChar char="•"/>
            </a:pPr>
            <a:r>
              <a:rPr lang="en-GB" dirty="0">
                <a:solidFill>
                  <a:srgbClr val="000000"/>
                </a:solidFill>
              </a:rPr>
              <a:t>Chronologically timeline documents</a:t>
            </a:r>
            <a:br>
              <a:rPr lang="en-GB" dirty="0">
                <a:solidFill>
                  <a:srgbClr val="000000"/>
                </a:solidFill>
              </a:rPr>
            </a:br>
            <a:r>
              <a:rPr lang="en-GB" dirty="0">
                <a:solidFill>
                  <a:srgbClr val="000000"/>
                </a:solidFill>
              </a:rPr>
              <a:t>	Per document: clarify what happened</a:t>
            </a:r>
          </a:p>
          <a:p>
            <a:pPr algn="l" fontAlgn="base"/>
            <a:r>
              <a:rPr lang="en-GB" dirty="0">
                <a:solidFill>
                  <a:srgbClr val="000000"/>
                </a:solidFill>
              </a:rPr>
              <a:t>	Per document: assess document relevance, provide reasoning</a:t>
            </a:r>
          </a:p>
          <a:p>
            <a:pPr marL="342900" indent="-342900" algn="l" fontAlgn="base">
              <a:buFont typeface="Arial" panose="020B0604020202020204" pitchFamily="34" charset="0"/>
              <a:buChar char="•"/>
            </a:pPr>
            <a:r>
              <a:rPr lang="en-GB" dirty="0">
                <a:solidFill>
                  <a:srgbClr val="000000"/>
                </a:solidFill>
              </a:rPr>
              <a:t>Consider completeness of timeline</a:t>
            </a:r>
          </a:p>
          <a:p>
            <a:pPr algn="l" fontAlgn="base"/>
            <a:endParaRPr lang="en-GB" dirty="0">
              <a:solidFill>
                <a:srgbClr val="000000"/>
              </a:solidFill>
            </a:endParaRPr>
          </a:p>
          <a:p>
            <a:pPr algn="l" fontAlgn="base"/>
            <a:r>
              <a:rPr lang="en-GB" dirty="0">
                <a:solidFill>
                  <a:srgbClr val="000000"/>
                </a:solidFill>
              </a:rPr>
              <a:t>Interactive session with space to discuss themes and questions</a:t>
            </a:r>
          </a:p>
        </p:txBody>
      </p:sp>
    </p:spTree>
    <p:extLst>
      <p:ext uri="{BB962C8B-B14F-4D97-AF65-F5344CB8AC3E}">
        <p14:creationId xmlns:p14="http://schemas.microsoft.com/office/powerpoint/2010/main" val="3256560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0A025-34AA-BF10-C069-3F21C7E4C069}"/>
              </a:ext>
            </a:extLst>
          </p:cNvPr>
          <p:cNvPicPr>
            <a:picLocks noChangeAspect="1"/>
          </p:cNvPicPr>
          <p:nvPr/>
        </p:nvPicPr>
        <p:blipFill rotWithShape="1">
          <a:blip r:embed="rId3"/>
          <a:srcRect b="65877"/>
          <a:stretch/>
        </p:blipFill>
        <p:spPr>
          <a:xfrm>
            <a:off x="3320821" y="2646322"/>
            <a:ext cx="5319221" cy="1131182"/>
          </a:xfrm>
          <a:prstGeom prst="rect">
            <a:avLst/>
          </a:prstGeom>
        </p:spPr>
      </p:pic>
      <p:sp>
        <p:nvSpPr>
          <p:cNvPr id="3" name="Rectangle 2">
            <a:extLst>
              <a:ext uri="{FF2B5EF4-FFF2-40B4-BE49-F238E27FC236}">
                <a16:creationId xmlns:a16="http://schemas.microsoft.com/office/drawing/2014/main" id="{056C1E95-A053-BAD2-03B6-408CB0033D84}"/>
              </a:ext>
            </a:extLst>
          </p:cNvPr>
          <p:cNvSpPr/>
          <p:nvPr/>
        </p:nvSpPr>
        <p:spPr>
          <a:xfrm>
            <a:off x="4249658" y="2855033"/>
            <a:ext cx="1249899" cy="22366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Tree>
    <p:extLst>
      <p:ext uri="{BB962C8B-B14F-4D97-AF65-F5344CB8AC3E}">
        <p14:creationId xmlns:p14="http://schemas.microsoft.com/office/powerpoint/2010/main" val="3394709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err="1"/>
              <a:t>Results</a:t>
            </a:r>
            <a:endParaRPr lang="nl-NL" dirty="0"/>
          </a:p>
        </p:txBody>
      </p:sp>
      <p:sp>
        <p:nvSpPr>
          <p:cNvPr id="10" name="Text Placeholder 2">
            <a:extLst>
              <a:ext uri="{FF2B5EF4-FFF2-40B4-BE49-F238E27FC236}">
                <a16:creationId xmlns:a16="http://schemas.microsoft.com/office/drawing/2014/main" id="{7225677E-AA27-4416-DDBE-6A80C8C2BB4B}"/>
              </a:ext>
            </a:extLst>
          </p:cNvPr>
          <p:cNvSpPr>
            <a:spLocks noGrp="1"/>
          </p:cNvSpPr>
          <p:nvPr>
            <p:ph type="body" sz="quarter" idx="10"/>
          </p:nvPr>
        </p:nvSpPr>
        <p:spPr>
          <a:xfrm>
            <a:off x="2317750" y="2450593"/>
            <a:ext cx="9702800" cy="3443316"/>
          </a:xfrm>
        </p:spPr>
        <p:txBody>
          <a:bodyPr/>
          <a:lstStyle/>
          <a:p>
            <a:pPr fontAlgn="base"/>
            <a:r>
              <a:rPr lang="en-GB" dirty="0">
                <a:solidFill>
                  <a:srgbClr val="000000"/>
                </a:solidFill>
              </a:rPr>
              <a:t>When is a document relevant (RQ1):</a:t>
            </a:r>
          </a:p>
          <a:p>
            <a:pPr marL="342900" indent="-342900" fontAlgn="base">
              <a:buFont typeface="Arial" panose="020B0604020202020204" pitchFamily="34" charset="0"/>
              <a:buChar char="•"/>
            </a:pPr>
            <a:r>
              <a:rPr lang="en-GB" dirty="0">
                <a:solidFill>
                  <a:srgbClr val="000000"/>
                </a:solidFill>
              </a:rPr>
              <a:t>Documents are relevant to a policy proposal if both track their provenance back to a previous council decision</a:t>
            </a:r>
          </a:p>
          <a:p>
            <a:pPr marL="342900" indent="-342900" fontAlgn="base">
              <a:buFont typeface="Arial" panose="020B0604020202020204" pitchFamily="34" charset="0"/>
              <a:buChar char="•"/>
            </a:pPr>
            <a:endParaRPr lang="en-GB" dirty="0">
              <a:solidFill>
                <a:srgbClr val="000000"/>
              </a:solidFill>
            </a:endParaRPr>
          </a:p>
        </p:txBody>
      </p:sp>
    </p:spTree>
    <p:extLst>
      <p:ext uri="{BB962C8B-B14F-4D97-AF65-F5344CB8AC3E}">
        <p14:creationId xmlns:p14="http://schemas.microsoft.com/office/powerpoint/2010/main" val="3712857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err="1"/>
              <a:t>Results</a:t>
            </a:r>
            <a:endParaRPr lang="nl-NL" dirty="0"/>
          </a:p>
        </p:txBody>
      </p:sp>
      <p:sp>
        <p:nvSpPr>
          <p:cNvPr id="10" name="Text Placeholder 2">
            <a:extLst>
              <a:ext uri="{FF2B5EF4-FFF2-40B4-BE49-F238E27FC236}">
                <a16:creationId xmlns:a16="http://schemas.microsoft.com/office/drawing/2014/main" id="{7225677E-AA27-4416-DDBE-6A80C8C2BB4B}"/>
              </a:ext>
            </a:extLst>
          </p:cNvPr>
          <p:cNvSpPr>
            <a:spLocks noGrp="1"/>
          </p:cNvSpPr>
          <p:nvPr>
            <p:ph type="body" sz="quarter" idx="10"/>
          </p:nvPr>
        </p:nvSpPr>
        <p:spPr>
          <a:xfrm>
            <a:off x="2317750" y="2450593"/>
            <a:ext cx="9702800" cy="3443316"/>
          </a:xfrm>
        </p:spPr>
        <p:txBody>
          <a:bodyPr/>
          <a:lstStyle/>
          <a:p>
            <a:pPr fontAlgn="base"/>
            <a:r>
              <a:rPr lang="en-GB" dirty="0">
                <a:solidFill>
                  <a:srgbClr val="000000"/>
                </a:solidFill>
              </a:rPr>
              <a:t>When is a timeline useful (RQ2):</a:t>
            </a:r>
          </a:p>
          <a:p>
            <a:pPr marL="342900" indent="-342900" fontAlgn="base">
              <a:buFont typeface="Arial" panose="020B0604020202020204" pitchFamily="34" charset="0"/>
              <a:buChar char="•"/>
            </a:pPr>
            <a:r>
              <a:rPr lang="en-GB" dirty="0">
                <a:solidFill>
                  <a:srgbClr val="000000"/>
                </a:solidFill>
              </a:rPr>
              <a:t>Balance conciseness and completeness:</a:t>
            </a:r>
            <a:br>
              <a:rPr lang="en-GB" dirty="0">
                <a:solidFill>
                  <a:srgbClr val="000000"/>
                </a:solidFill>
              </a:rPr>
            </a:br>
            <a:r>
              <a:rPr lang="en-GB" dirty="0">
                <a:solidFill>
                  <a:srgbClr val="000000"/>
                </a:solidFill>
              </a:rPr>
              <a:t>	&gt; Display compact view with only council decisions (</a:t>
            </a:r>
            <a:r>
              <a:rPr lang="en-GB" i="1" dirty="0">
                <a:solidFill>
                  <a:srgbClr val="000000"/>
                </a:solidFill>
              </a:rPr>
              <a:t>decision-layer</a:t>
            </a:r>
            <a:r>
              <a:rPr lang="en-GB" dirty="0">
                <a:solidFill>
                  <a:srgbClr val="000000"/>
                </a:solidFill>
              </a:rPr>
              <a:t>) </a:t>
            </a:r>
            <a:br>
              <a:rPr lang="en-GB" dirty="0">
                <a:solidFill>
                  <a:srgbClr val="000000"/>
                </a:solidFill>
              </a:rPr>
            </a:br>
            <a:r>
              <a:rPr lang="en-GB" dirty="0">
                <a:solidFill>
                  <a:srgbClr val="000000"/>
                </a:solidFill>
              </a:rPr>
              <a:t>	&gt; Extend results to display all intermediate steps (</a:t>
            </a:r>
            <a:r>
              <a:rPr lang="en-GB" i="1" dirty="0">
                <a:solidFill>
                  <a:srgbClr val="000000"/>
                </a:solidFill>
              </a:rPr>
              <a:t>provenance-layer</a:t>
            </a:r>
            <a:r>
              <a:rPr lang="en-GB" dirty="0">
                <a:solidFill>
                  <a:srgbClr val="000000"/>
                </a:solidFill>
              </a:rPr>
              <a:t>)</a:t>
            </a:r>
          </a:p>
        </p:txBody>
      </p:sp>
    </p:spTree>
    <p:extLst>
      <p:ext uri="{BB962C8B-B14F-4D97-AF65-F5344CB8AC3E}">
        <p14:creationId xmlns:p14="http://schemas.microsoft.com/office/powerpoint/2010/main" val="1064713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err="1"/>
              <a:t>Results</a:t>
            </a:r>
            <a:endParaRPr lang="nl-NL" dirty="0"/>
          </a:p>
        </p:txBody>
      </p:sp>
      <p:sp>
        <p:nvSpPr>
          <p:cNvPr id="10" name="Text Placeholder 2">
            <a:extLst>
              <a:ext uri="{FF2B5EF4-FFF2-40B4-BE49-F238E27FC236}">
                <a16:creationId xmlns:a16="http://schemas.microsoft.com/office/drawing/2014/main" id="{7225677E-AA27-4416-DDBE-6A80C8C2BB4B}"/>
              </a:ext>
            </a:extLst>
          </p:cNvPr>
          <p:cNvSpPr>
            <a:spLocks noGrp="1"/>
          </p:cNvSpPr>
          <p:nvPr>
            <p:ph type="body" sz="quarter" idx="10"/>
          </p:nvPr>
        </p:nvSpPr>
        <p:spPr>
          <a:xfrm>
            <a:off x="2317750" y="2450593"/>
            <a:ext cx="9702800" cy="3443316"/>
          </a:xfrm>
        </p:spPr>
        <p:txBody>
          <a:bodyPr/>
          <a:lstStyle/>
          <a:p>
            <a:pPr fontAlgn="base"/>
            <a:r>
              <a:rPr lang="en-GB" dirty="0">
                <a:solidFill>
                  <a:srgbClr val="000000"/>
                </a:solidFill>
              </a:rPr>
              <a:t>Can our method identify relevant documents (RQ3):</a:t>
            </a:r>
          </a:p>
          <a:p>
            <a:pPr marL="342900" indent="-342900" fontAlgn="base">
              <a:buFont typeface="Arial" panose="020B0604020202020204" pitchFamily="34" charset="0"/>
              <a:buChar char="•"/>
            </a:pPr>
            <a:r>
              <a:rPr lang="en-GB" dirty="0">
                <a:solidFill>
                  <a:srgbClr val="000000"/>
                </a:solidFill>
              </a:rPr>
              <a:t>97% of generated timeline documents were relevant</a:t>
            </a:r>
          </a:p>
          <a:p>
            <a:pPr marL="342900" indent="-342900" fontAlgn="base">
              <a:buFont typeface="Arial" panose="020B0604020202020204" pitchFamily="34" charset="0"/>
              <a:buChar char="•"/>
            </a:pPr>
            <a:r>
              <a:rPr lang="en-GB" dirty="0">
                <a:solidFill>
                  <a:srgbClr val="000000"/>
                </a:solidFill>
              </a:rPr>
              <a:t>Document co-citation and in-text references are reliable signals </a:t>
            </a:r>
            <a:br>
              <a:rPr lang="en-GB" dirty="0">
                <a:solidFill>
                  <a:srgbClr val="000000"/>
                </a:solidFill>
              </a:rPr>
            </a:br>
            <a:br>
              <a:rPr lang="en-GB" dirty="0">
                <a:solidFill>
                  <a:srgbClr val="000000"/>
                </a:solidFill>
              </a:rPr>
            </a:br>
            <a:r>
              <a:rPr lang="en-GB" dirty="0">
                <a:solidFill>
                  <a:srgbClr val="000000"/>
                </a:solidFill>
              </a:rPr>
              <a:t>Main limitation: Can only identify target of 39% of textual references</a:t>
            </a:r>
            <a:br>
              <a:rPr lang="en-GB" dirty="0">
                <a:solidFill>
                  <a:srgbClr val="000000"/>
                </a:solidFill>
              </a:rPr>
            </a:br>
            <a:r>
              <a:rPr lang="en-GB" dirty="0">
                <a:solidFill>
                  <a:srgbClr val="000000"/>
                </a:solidFill>
              </a:rPr>
              <a:t>	Further 52% of references finds a subset of possible targets</a:t>
            </a:r>
          </a:p>
        </p:txBody>
      </p:sp>
    </p:spTree>
    <p:extLst>
      <p:ext uri="{BB962C8B-B14F-4D97-AF65-F5344CB8AC3E}">
        <p14:creationId xmlns:p14="http://schemas.microsoft.com/office/powerpoint/2010/main" val="28990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err="1"/>
              <a:t>Results</a:t>
            </a:r>
            <a:endParaRPr lang="nl-NL" dirty="0"/>
          </a:p>
        </p:txBody>
      </p:sp>
      <p:sp>
        <p:nvSpPr>
          <p:cNvPr id="10" name="Text Placeholder 2">
            <a:extLst>
              <a:ext uri="{FF2B5EF4-FFF2-40B4-BE49-F238E27FC236}">
                <a16:creationId xmlns:a16="http://schemas.microsoft.com/office/drawing/2014/main" id="{7225677E-AA27-4416-DDBE-6A80C8C2BB4B}"/>
              </a:ext>
            </a:extLst>
          </p:cNvPr>
          <p:cNvSpPr>
            <a:spLocks noGrp="1"/>
          </p:cNvSpPr>
          <p:nvPr>
            <p:ph type="body" sz="quarter" idx="10"/>
          </p:nvPr>
        </p:nvSpPr>
        <p:spPr>
          <a:xfrm>
            <a:off x="2317750" y="2450593"/>
            <a:ext cx="9702800" cy="3443316"/>
          </a:xfrm>
        </p:spPr>
        <p:txBody>
          <a:bodyPr/>
          <a:lstStyle/>
          <a:p>
            <a:pPr fontAlgn="base"/>
            <a:r>
              <a:rPr lang="en-GB" dirty="0">
                <a:solidFill>
                  <a:srgbClr val="000000"/>
                </a:solidFill>
              </a:rPr>
              <a:t>Comparing manual and generated timelines:</a:t>
            </a:r>
          </a:p>
          <a:p>
            <a:pPr fontAlgn="base"/>
            <a:endParaRPr lang="en-GB" dirty="0">
              <a:solidFill>
                <a:srgbClr val="000000"/>
              </a:solidFill>
            </a:endParaRPr>
          </a:p>
          <a:p>
            <a:pPr marL="342900" indent="-342900" fontAlgn="base">
              <a:buFont typeface="Arial" panose="020B0604020202020204" pitchFamily="34" charset="0"/>
              <a:buChar char="•"/>
            </a:pPr>
            <a:r>
              <a:rPr lang="en-GB" dirty="0">
                <a:solidFill>
                  <a:srgbClr val="000000"/>
                </a:solidFill>
              </a:rPr>
              <a:t>Both generated (97%) and manual (97%) included mostly relevant items</a:t>
            </a:r>
          </a:p>
          <a:p>
            <a:pPr marL="342900" indent="-342900" fontAlgn="base">
              <a:buFont typeface="Arial" panose="020B0604020202020204" pitchFamily="34" charset="0"/>
              <a:buChar char="•"/>
            </a:pPr>
            <a:r>
              <a:rPr lang="en-GB" dirty="0">
                <a:solidFill>
                  <a:srgbClr val="000000"/>
                </a:solidFill>
              </a:rPr>
              <a:t>However, limited overlap between generated and manual timelines</a:t>
            </a:r>
            <a:br>
              <a:rPr lang="en-GB" dirty="0">
                <a:solidFill>
                  <a:srgbClr val="000000"/>
                </a:solidFill>
              </a:rPr>
            </a:br>
            <a:r>
              <a:rPr lang="en-GB" dirty="0">
                <a:solidFill>
                  <a:srgbClr val="000000"/>
                </a:solidFill>
              </a:rPr>
              <a:t>	Documents contain less references if decision history exists?</a:t>
            </a:r>
            <a:br>
              <a:rPr lang="en-GB" dirty="0">
                <a:solidFill>
                  <a:srgbClr val="000000"/>
                </a:solidFill>
              </a:rPr>
            </a:br>
            <a:r>
              <a:rPr lang="en-GB" dirty="0">
                <a:solidFill>
                  <a:srgbClr val="000000"/>
                </a:solidFill>
              </a:rPr>
              <a:t>	Good at different things?</a:t>
            </a:r>
          </a:p>
          <a:p>
            <a:pPr marL="342900" indent="-342900" fontAlgn="base">
              <a:buFont typeface="Arial" panose="020B0604020202020204" pitchFamily="34" charset="0"/>
              <a:buChar char="•"/>
            </a:pPr>
            <a:r>
              <a:rPr lang="en-GB" dirty="0">
                <a:solidFill>
                  <a:srgbClr val="000000"/>
                </a:solidFill>
              </a:rPr>
              <a:t>No qualitative differences emerged in this study</a:t>
            </a:r>
          </a:p>
          <a:p>
            <a:pPr marL="342900" indent="-342900" fontAlgn="base">
              <a:buFont typeface="Arial" panose="020B0604020202020204" pitchFamily="34" charset="0"/>
              <a:buChar char="•"/>
            </a:pPr>
            <a:endParaRPr lang="en-GB" dirty="0">
              <a:solidFill>
                <a:srgbClr val="000000"/>
              </a:solidFill>
            </a:endParaRPr>
          </a:p>
        </p:txBody>
      </p:sp>
    </p:spTree>
    <p:extLst>
      <p:ext uri="{BB962C8B-B14F-4D97-AF65-F5344CB8AC3E}">
        <p14:creationId xmlns:p14="http://schemas.microsoft.com/office/powerpoint/2010/main" val="3340236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err="1"/>
              <a:t>Results</a:t>
            </a:r>
            <a:endParaRPr lang="nl-NL" dirty="0"/>
          </a:p>
        </p:txBody>
      </p:sp>
      <p:sp>
        <p:nvSpPr>
          <p:cNvPr id="10" name="Text Placeholder 2">
            <a:extLst>
              <a:ext uri="{FF2B5EF4-FFF2-40B4-BE49-F238E27FC236}">
                <a16:creationId xmlns:a16="http://schemas.microsoft.com/office/drawing/2014/main" id="{7225677E-AA27-4416-DDBE-6A80C8C2BB4B}"/>
              </a:ext>
            </a:extLst>
          </p:cNvPr>
          <p:cNvSpPr>
            <a:spLocks noGrp="1"/>
          </p:cNvSpPr>
          <p:nvPr>
            <p:ph type="body" sz="quarter" idx="10"/>
          </p:nvPr>
        </p:nvSpPr>
        <p:spPr>
          <a:xfrm>
            <a:off x="2317750" y="2450593"/>
            <a:ext cx="9702800" cy="3443316"/>
          </a:xfrm>
        </p:spPr>
        <p:txBody>
          <a:bodyPr/>
          <a:lstStyle/>
          <a:p>
            <a:pPr fontAlgn="base"/>
            <a:r>
              <a:rPr lang="en-GB" dirty="0">
                <a:solidFill>
                  <a:srgbClr val="000000"/>
                </a:solidFill>
              </a:rPr>
              <a:t>Generated timelines are not perfect, and manual timelines may offer a complementary perspective. For now, they should be combined (RQ4):</a:t>
            </a:r>
            <a:br>
              <a:rPr lang="en-GB" dirty="0">
                <a:solidFill>
                  <a:srgbClr val="000000"/>
                </a:solidFill>
              </a:rPr>
            </a:br>
            <a:endParaRPr lang="en-GB" dirty="0">
              <a:solidFill>
                <a:srgbClr val="000000"/>
              </a:solidFill>
            </a:endParaRPr>
          </a:p>
          <a:p>
            <a:pPr marL="342900" indent="-342900" fontAlgn="base">
              <a:buFont typeface="Arial" panose="020B0604020202020204" pitchFamily="34" charset="0"/>
              <a:buChar char="•"/>
            </a:pPr>
            <a:r>
              <a:rPr lang="en-GB" dirty="0">
                <a:solidFill>
                  <a:srgbClr val="000000"/>
                </a:solidFill>
              </a:rPr>
              <a:t>Generated timelines are a scalable way to generate initial histories</a:t>
            </a:r>
          </a:p>
          <a:p>
            <a:pPr marL="342900" indent="-342900" fontAlgn="base">
              <a:buFont typeface="Arial" panose="020B0604020202020204" pitchFamily="34" charset="0"/>
              <a:buChar char="•"/>
            </a:pPr>
            <a:r>
              <a:rPr lang="en-GB" dirty="0">
                <a:solidFill>
                  <a:srgbClr val="000000"/>
                </a:solidFill>
              </a:rPr>
              <a:t>For complex dossiers, experts can check and extend timelines</a:t>
            </a:r>
            <a:br>
              <a:rPr lang="en-GB" dirty="0">
                <a:solidFill>
                  <a:srgbClr val="000000"/>
                </a:solidFill>
              </a:rPr>
            </a:br>
            <a:endParaRPr lang="en-GB" dirty="0">
              <a:solidFill>
                <a:srgbClr val="000000"/>
              </a:solidFill>
            </a:endParaRPr>
          </a:p>
        </p:txBody>
      </p:sp>
    </p:spTree>
    <p:extLst>
      <p:ext uri="{BB962C8B-B14F-4D97-AF65-F5344CB8AC3E}">
        <p14:creationId xmlns:p14="http://schemas.microsoft.com/office/powerpoint/2010/main" val="2485335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err="1"/>
              <a:t>Results</a:t>
            </a:r>
            <a:endParaRPr lang="nl-NL" dirty="0"/>
          </a:p>
        </p:txBody>
      </p:sp>
      <p:sp>
        <p:nvSpPr>
          <p:cNvPr id="10" name="Text Placeholder 2">
            <a:extLst>
              <a:ext uri="{FF2B5EF4-FFF2-40B4-BE49-F238E27FC236}">
                <a16:creationId xmlns:a16="http://schemas.microsoft.com/office/drawing/2014/main" id="{7225677E-AA27-4416-DDBE-6A80C8C2BB4B}"/>
              </a:ext>
            </a:extLst>
          </p:cNvPr>
          <p:cNvSpPr>
            <a:spLocks noGrp="1"/>
          </p:cNvSpPr>
          <p:nvPr>
            <p:ph type="body" sz="quarter" idx="10"/>
          </p:nvPr>
        </p:nvSpPr>
        <p:spPr>
          <a:xfrm>
            <a:off x="2317750" y="2450593"/>
            <a:ext cx="8944500" cy="3443316"/>
          </a:xfrm>
        </p:spPr>
        <p:txBody>
          <a:bodyPr/>
          <a:lstStyle/>
          <a:p>
            <a:pPr algn="l" fontAlgn="base"/>
            <a:endParaRPr lang="en-GB" b="0" dirty="0">
              <a:solidFill>
                <a:srgbClr val="000000"/>
              </a:solidFill>
              <a:effectLst/>
              <a:latin typeface="Segoe UI" panose="020B0502040204020203" pitchFamily="34" charset="0"/>
            </a:endParaRPr>
          </a:p>
        </p:txBody>
      </p:sp>
      <p:pic>
        <p:nvPicPr>
          <p:cNvPr id="3" name="Picture 2">
            <a:extLst>
              <a:ext uri="{FF2B5EF4-FFF2-40B4-BE49-F238E27FC236}">
                <a16:creationId xmlns:a16="http://schemas.microsoft.com/office/drawing/2014/main" id="{564F628F-82FC-2FCE-7C50-62892F22C7C7}"/>
              </a:ext>
            </a:extLst>
          </p:cNvPr>
          <p:cNvPicPr>
            <a:picLocks noChangeAspect="1"/>
          </p:cNvPicPr>
          <p:nvPr/>
        </p:nvPicPr>
        <p:blipFill>
          <a:blip r:embed="rId3"/>
          <a:stretch>
            <a:fillRect/>
          </a:stretch>
        </p:blipFill>
        <p:spPr>
          <a:xfrm>
            <a:off x="1889168" y="2158486"/>
            <a:ext cx="9373082" cy="4896102"/>
          </a:xfrm>
          <a:prstGeom prst="rect">
            <a:avLst/>
          </a:prstGeom>
        </p:spPr>
      </p:pic>
    </p:spTree>
    <p:extLst>
      <p:ext uri="{BB962C8B-B14F-4D97-AF65-F5344CB8AC3E}">
        <p14:creationId xmlns:p14="http://schemas.microsoft.com/office/powerpoint/2010/main" val="2689105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p:txBody>
          <a:bodyPr/>
          <a:lstStyle/>
          <a:p>
            <a:r>
              <a:rPr lang="nl-NL"/>
              <a:t>Conclusion</a:t>
            </a:r>
            <a:endParaRPr lang="nl-NL" dirty="0"/>
          </a:p>
        </p:txBody>
      </p:sp>
      <p:sp>
        <p:nvSpPr>
          <p:cNvPr id="5" name="Tijdelijke aanduiding voor tekst 4">
            <a:extLst>
              <a:ext uri="{FF2B5EF4-FFF2-40B4-BE49-F238E27FC236}">
                <a16:creationId xmlns:a16="http://schemas.microsoft.com/office/drawing/2014/main" id="{CA041C39-4291-0246-A701-9544293D6F59}"/>
              </a:ext>
            </a:extLst>
          </p:cNvPr>
          <p:cNvSpPr>
            <a:spLocks noGrp="1"/>
          </p:cNvSpPr>
          <p:nvPr>
            <p:ph type="body" sz="quarter" idx="10"/>
          </p:nvPr>
        </p:nvSpPr>
        <p:spPr>
          <a:xfrm>
            <a:off x="2317749" y="1929597"/>
            <a:ext cx="7905751" cy="3443316"/>
          </a:xfrm>
        </p:spPr>
        <p:txBody>
          <a:bodyPr/>
          <a:lstStyle/>
          <a:p>
            <a:pPr fontAlgn="base"/>
            <a:r>
              <a:rPr lang="en-GB" dirty="0">
                <a:solidFill>
                  <a:srgbClr val="000000"/>
                </a:solidFill>
              </a:rPr>
              <a:t>We can algorithmically make governmental information more transparent and interpretable</a:t>
            </a:r>
          </a:p>
          <a:p>
            <a:pPr fontAlgn="base"/>
            <a:endParaRPr lang="en-GB" dirty="0">
              <a:solidFill>
                <a:srgbClr val="000000"/>
              </a:solidFill>
            </a:endParaRPr>
          </a:p>
          <a:p>
            <a:pPr fontAlgn="base"/>
            <a:r>
              <a:rPr lang="en-GB" dirty="0">
                <a:solidFill>
                  <a:srgbClr val="000000"/>
                </a:solidFill>
              </a:rPr>
              <a:t>For complex dossiers, we should keep experts in the loop</a:t>
            </a:r>
            <a:br>
              <a:rPr lang="en-GB" dirty="0">
                <a:solidFill>
                  <a:srgbClr val="000000"/>
                </a:solidFill>
              </a:rPr>
            </a:br>
            <a:endParaRPr lang="en-GB" dirty="0">
              <a:solidFill>
                <a:srgbClr val="000000"/>
              </a:solidFill>
            </a:endParaRPr>
          </a:p>
          <a:p>
            <a:pPr marL="342900" indent="-342900" fontAlgn="base">
              <a:buFont typeface="Arial" panose="020B0604020202020204" pitchFamily="34" charset="0"/>
              <a:buChar char="•"/>
            </a:pPr>
            <a:endParaRPr lang="en-GB" dirty="0">
              <a:solidFill>
                <a:srgbClr val="000000"/>
              </a:solidFill>
            </a:endParaRPr>
          </a:p>
        </p:txBody>
      </p:sp>
      <p:pic>
        <p:nvPicPr>
          <p:cNvPr id="3" name="Picture 2">
            <a:extLst>
              <a:ext uri="{FF2B5EF4-FFF2-40B4-BE49-F238E27FC236}">
                <a16:creationId xmlns:a16="http://schemas.microsoft.com/office/drawing/2014/main" id="{259A3D91-4540-F226-438B-65EB86561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937" y="5133861"/>
            <a:ext cx="2796975" cy="15200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hape&#10;&#10;Description automatically generated with medium confidence">
            <a:extLst>
              <a:ext uri="{FF2B5EF4-FFF2-40B4-BE49-F238E27FC236}">
                <a16:creationId xmlns:a16="http://schemas.microsoft.com/office/drawing/2014/main" id="{B4CCE4D2-369B-91C2-2B3C-1A941D7F2D36}"/>
              </a:ext>
            </a:extLst>
          </p:cNvPr>
          <p:cNvPicPr>
            <a:picLocks noChangeAspect="1"/>
          </p:cNvPicPr>
          <p:nvPr/>
        </p:nvPicPr>
        <p:blipFill>
          <a:blip r:embed="rId4"/>
          <a:stretch>
            <a:fillRect/>
          </a:stretch>
        </p:blipFill>
        <p:spPr>
          <a:xfrm>
            <a:off x="5768713" y="5032418"/>
            <a:ext cx="4108712" cy="1621539"/>
          </a:xfrm>
          <a:prstGeom prst="rect">
            <a:avLst/>
          </a:prstGeom>
        </p:spPr>
      </p:pic>
      <p:sp>
        <p:nvSpPr>
          <p:cNvPr id="8" name="Tijdelijke aanduiding voor tekst 4">
            <a:extLst>
              <a:ext uri="{FF2B5EF4-FFF2-40B4-BE49-F238E27FC236}">
                <a16:creationId xmlns:a16="http://schemas.microsoft.com/office/drawing/2014/main" id="{74930508-ED4E-E0B3-9F9C-389296A758A4}"/>
              </a:ext>
            </a:extLst>
          </p:cNvPr>
          <p:cNvSpPr txBox="1">
            <a:spLocks/>
          </p:cNvSpPr>
          <p:nvPr/>
        </p:nvSpPr>
        <p:spPr>
          <a:xfrm>
            <a:off x="1284229" y="5583899"/>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GB" sz="1600" b="1" dirty="0"/>
              <a:t>Contact:    t.schoegje@utrecht.nl</a:t>
            </a:r>
            <a:endParaRPr lang="en-GB" sz="1600" dirty="0"/>
          </a:p>
        </p:txBody>
      </p:sp>
    </p:spTree>
    <p:extLst>
      <p:ext uri="{BB962C8B-B14F-4D97-AF65-F5344CB8AC3E}">
        <p14:creationId xmlns:p14="http://schemas.microsoft.com/office/powerpoint/2010/main" val="100952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883E96-9E6B-5853-9D6E-04642D2BE4D1}"/>
              </a:ext>
            </a:extLst>
          </p:cNvPr>
          <p:cNvSpPr txBox="1">
            <a:spLocks/>
          </p:cNvSpPr>
          <p:nvPr/>
        </p:nvSpPr>
        <p:spPr>
          <a:xfrm>
            <a:off x="2317750" y="2450593"/>
            <a:ext cx="7559675" cy="3443316"/>
          </a:xfrm>
          <a:prstGeom prst="rect">
            <a:avLst/>
          </a:prstGeom>
        </p:spPr>
        <p:txBody>
          <a:bodyPr/>
          <a:lstStyle>
            <a:lvl1pPr marL="0" indent="0" algn="l" defTabSz="914400" rtl="0" eaLnBrk="1" latinLnBrk="0" hangingPunct="1">
              <a:lnSpc>
                <a:spcPct val="110000"/>
              </a:lnSpc>
              <a:spcBef>
                <a:spcPts val="0"/>
              </a:spcBef>
              <a:buFont typeface="Arial" pitchFamily="34" charset="0"/>
              <a:buNone/>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a:buFont typeface="Arial" pitchFamily="34" charset="0"/>
              <a:buChar char="•"/>
            </a:pPr>
            <a:endParaRPr lang="en-US" dirty="0"/>
          </a:p>
        </p:txBody>
      </p:sp>
      <p:pic>
        <p:nvPicPr>
          <p:cNvPr id="1026" name="Picture 2">
            <a:extLst>
              <a:ext uri="{FF2B5EF4-FFF2-40B4-BE49-F238E27FC236}">
                <a16:creationId xmlns:a16="http://schemas.microsoft.com/office/drawing/2014/main" id="{4410E9E0-80D3-54E2-049C-34D4A1908D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887" t="-1" r="23517" b="-455"/>
          <a:stretch/>
        </p:blipFill>
        <p:spPr bwMode="auto">
          <a:xfrm>
            <a:off x="4696691" y="2030165"/>
            <a:ext cx="1877292" cy="27939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7470531-BAA1-8E13-1DB1-121FA1E09B8C}"/>
              </a:ext>
            </a:extLst>
          </p:cNvPr>
          <p:cNvPicPr>
            <a:picLocks noChangeAspect="1"/>
          </p:cNvPicPr>
          <p:nvPr/>
        </p:nvPicPr>
        <p:blipFill>
          <a:blip r:embed="rId4"/>
          <a:stretch>
            <a:fillRect/>
          </a:stretch>
        </p:blipFill>
        <p:spPr>
          <a:xfrm>
            <a:off x="3096492" y="535735"/>
            <a:ext cx="6242371" cy="5200917"/>
          </a:xfrm>
          <a:prstGeom prst="rect">
            <a:avLst/>
          </a:prstGeom>
        </p:spPr>
      </p:pic>
      <p:pic>
        <p:nvPicPr>
          <p:cNvPr id="6" name="Picture 5">
            <a:extLst>
              <a:ext uri="{FF2B5EF4-FFF2-40B4-BE49-F238E27FC236}">
                <a16:creationId xmlns:a16="http://schemas.microsoft.com/office/drawing/2014/main" id="{EEA82DB1-2342-E1AD-44D0-D6DD616D3EE5}"/>
              </a:ext>
            </a:extLst>
          </p:cNvPr>
          <p:cNvPicPr>
            <a:picLocks noChangeAspect="1"/>
          </p:cNvPicPr>
          <p:nvPr/>
        </p:nvPicPr>
        <p:blipFill>
          <a:blip r:embed="rId5"/>
          <a:stretch>
            <a:fillRect/>
          </a:stretch>
        </p:blipFill>
        <p:spPr>
          <a:xfrm>
            <a:off x="1744668" y="5002236"/>
            <a:ext cx="5391427" cy="793791"/>
          </a:xfrm>
          <a:prstGeom prst="rect">
            <a:avLst/>
          </a:prstGeom>
        </p:spPr>
      </p:pic>
    </p:spTree>
    <p:extLst>
      <p:ext uri="{BB962C8B-B14F-4D97-AF65-F5344CB8AC3E}">
        <p14:creationId xmlns:p14="http://schemas.microsoft.com/office/powerpoint/2010/main" val="981329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883E96-9E6B-5853-9D6E-04642D2BE4D1}"/>
              </a:ext>
            </a:extLst>
          </p:cNvPr>
          <p:cNvSpPr txBox="1">
            <a:spLocks/>
          </p:cNvSpPr>
          <p:nvPr/>
        </p:nvSpPr>
        <p:spPr>
          <a:xfrm>
            <a:off x="2317750" y="2450593"/>
            <a:ext cx="7559675" cy="3443316"/>
          </a:xfrm>
          <a:prstGeom prst="rect">
            <a:avLst/>
          </a:prstGeom>
        </p:spPr>
        <p:txBody>
          <a:bodyPr/>
          <a:lstStyle>
            <a:lvl1pPr marL="0" indent="0" algn="l" defTabSz="914400" rtl="0" eaLnBrk="1" latinLnBrk="0" hangingPunct="1">
              <a:lnSpc>
                <a:spcPct val="110000"/>
              </a:lnSpc>
              <a:spcBef>
                <a:spcPts val="0"/>
              </a:spcBef>
              <a:buFont typeface="Arial" pitchFamily="34" charset="0"/>
              <a:buNone/>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a:buFont typeface="Arial" pitchFamily="34" charset="0"/>
              <a:buChar char="•"/>
            </a:pPr>
            <a:endParaRPr lang="en-US" dirty="0"/>
          </a:p>
        </p:txBody>
      </p:sp>
      <p:pic>
        <p:nvPicPr>
          <p:cNvPr id="1026" name="Picture 2">
            <a:extLst>
              <a:ext uri="{FF2B5EF4-FFF2-40B4-BE49-F238E27FC236}">
                <a16:creationId xmlns:a16="http://schemas.microsoft.com/office/drawing/2014/main" id="{4410E9E0-80D3-54E2-049C-34D4A1908D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887" t="-1" r="23517" b="-455"/>
          <a:stretch/>
        </p:blipFill>
        <p:spPr bwMode="auto">
          <a:xfrm>
            <a:off x="4696691" y="2030165"/>
            <a:ext cx="1877292" cy="27939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7470531-BAA1-8E13-1DB1-121FA1E09B8C}"/>
              </a:ext>
            </a:extLst>
          </p:cNvPr>
          <p:cNvPicPr>
            <a:picLocks noChangeAspect="1"/>
          </p:cNvPicPr>
          <p:nvPr/>
        </p:nvPicPr>
        <p:blipFill>
          <a:blip r:embed="rId4"/>
          <a:stretch>
            <a:fillRect/>
          </a:stretch>
        </p:blipFill>
        <p:spPr>
          <a:xfrm>
            <a:off x="3096492" y="535735"/>
            <a:ext cx="6242371" cy="5200917"/>
          </a:xfrm>
          <a:prstGeom prst="rect">
            <a:avLst/>
          </a:prstGeom>
        </p:spPr>
      </p:pic>
      <p:pic>
        <p:nvPicPr>
          <p:cNvPr id="6" name="Picture 5">
            <a:extLst>
              <a:ext uri="{FF2B5EF4-FFF2-40B4-BE49-F238E27FC236}">
                <a16:creationId xmlns:a16="http://schemas.microsoft.com/office/drawing/2014/main" id="{EEA82DB1-2342-E1AD-44D0-D6DD616D3EE5}"/>
              </a:ext>
            </a:extLst>
          </p:cNvPr>
          <p:cNvPicPr>
            <a:picLocks noChangeAspect="1"/>
          </p:cNvPicPr>
          <p:nvPr/>
        </p:nvPicPr>
        <p:blipFill>
          <a:blip r:embed="rId5"/>
          <a:stretch>
            <a:fillRect/>
          </a:stretch>
        </p:blipFill>
        <p:spPr>
          <a:xfrm>
            <a:off x="1744668" y="5002236"/>
            <a:ext cx="5391427" cy="793791"/>
          </a:xfrm>
          <a:prstGeom prst="rect">
            <a:avLst/>
          </a:prstGeom>
        </p:spPr>
      </p:pic>
      <p:sp>
        <p:nvSpPr>
          <p:cNvPr id="2" name="Oval 1">
            <a:extLst>
              <a:ext uri="{FF2B5EF4-FFF2-40B4-BE49-F238E27FC236}">
                <a16:creationId xmlns:a16="http://schemas.microsoft.com/office/drawing/2014/main" id="{2A47D8DA-C1B6-E6C9-E0AF-AF9C6E89BB1B}"/>
              </a:ext>
            </a:extLst>
          </p:cNvPr>
          <p:cNvSpPr/>
          <p:nvPr/>
        </p:nvSpPr>
        <p:spPr>
          <a:xfrm>
            <a:off x="5364480" y="2571161"/>
            <a:ext cx="213360" cy="182880"/>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352849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883E96-9E6B-5853-9D6E-04642D2BE4D1}"/>
              </a:ext>
            </a:extLst>
          </p:cNvPr>
          <p:cNvSpPr txBox="1">
            <a:spLocks/>
          </p:cNvSpPr>
          <p:nvPr/>
        </p:nvSpPr>
        <p:spPr>
          <a:xfrm>
            <a:off x="2317750" y="2450593"/>
            <a:ext cx="7559675" cy="3443316"/>
          </a:xfrm>
          <a:prstGeom prst="rect">
            <a:avLst/>
          </a:prstGeom>
        </p:spPr>
        <p:txBody>
          <a:bodyPr/>
          <a:lstStyle>
            <a:lvl1pPr marL="0" indent="0" algn="l" defTabSz="914400" rtl="0" eaLnBrk="1" latinLnBrk="0" hangingPunct="1">
              <a:lnSpc>
                <a:spcPct val="110000"/>
              </a:lnSpc>
              <a:spcBef>
                <a:spcPts val="0"/>
              </a:spcBef>
              <a:buFont typeface="Arial" pitchFamily="34" charset="0"/>
              <a:buNone/>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a:buFont typeface="Arial" pitchFamily="34" charset="0"/>
              <a:buChar char="•"/>
            </a:pPr>
            <a:endParaRPr lang="en-US" dirty="0"/>
          </a:p>
        </p:txBody>
      </p:sp>
      <p:pic>
        <p:nvPicPr>
          <p:cNvPr id="1026" name="Picture 2">
            <a:extLst>
              <a:ext uri="{FF2B5EF4-FFF2-40B4-BE49-F238E27FC236}">
                <a16:creationId xmlns:a16="http://schemas.microsoft.com/office/drawing/2014/main" id="{4410E9E0-80D3-54E2-049C-34D4A1908D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887" t="-1" r="23517" b="-455"/>
          <a:stretch/>
        </p:blipFill>
        <p:spPr bwMode="auto">
          <a:xfrm>
            <a:off x="4696691" y="2030165"/>
            <a:ext cx="1877292" cy="27939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7470531-BAA1-8E13-1DB1-121FA1E09B8C}"/>
              </a:ext>
            </a:extLst>
          </p:cNvPr>
          <p:cNvPicPr>
            <a:picLocks noChangeAspect="1"/>
          </p:cNvPicPr>
          <p:nvPr/>
        </p:nvPicPr>
        <p:blipFill>
          <a:blip r:embed="rId4"/>
          <a:stretch>
            <a:fillRect/>
          </a:stretch>
        </p:blipFill>
        <p:spPr>
          <a:xfrm>
            <a:off x="3096492" y="535735"/>
            <a:ext cx="6242371" cy="5200917"/>
          </a:xfrm>
          <a:prstGeom prst="rect">
            <a:avLst/>
          </a:prstGeom>
        </p:spPr>
      </p:pic>
      <p:pic>
        <p:nvPicPr>
          <p:cNvPr id="6" name="Picture 5">
            <a:extLst>
              <a:ext uri="{FF2B5EF4-FFF2-40B4-BE49-F238E27FC236}">
                <a16:creationId xmlns:a16="http://schemas.microsoft.com/office/drawing/2014/main" id="{EEA82DB1-2342-E1AD-44D0-D6DD616D3EE5}"/>
              </a:ext>
            </a:extLst>
          </p:cNvPr>
          <p:cNvPicPr>
            <a:picLocks noChangeAspect="1"/>
          </p:cNvPicPr>
          <p:nvPr/>
        </p:nvPicPr>
        <p:blipFill>
          <a:blip r:embed="rId5"/>
          <a:stretch>
            <a:fillRect/>
          </a:stretch>
        </p:blipFill>
        <p:spPr>
          <a:xfrm>
            <a:off x="1744668" y="5002236"/>
            <a:ext cx="5391427" cy="793791"/>
          </a:xfrm>
          <a:prstGeom prst="rect">
            <a:avLst/>
          </a:prstGeom>
        </p:spPr>
      </p:pic>
      <p:pic>
        <p:nvPicPr>
          <p:cNvPr id="4" name="Picture 3">
            <a:extLst>
              <a:ext uri="{FF2B5EF4-FFF2-40B4-BE49-F238E27FC236}">
                <a16:creationId xmlns:a16="http://schemas.microsoft.com/office/drawing/2014/main" id="{89F308EF-4B61-017A-BEE6-24E6129A95DE}"/>
              </a:ext>
            </a:extLst>
          </p:cNvPr>
          <p:cNvPicPr>
            <a:picLocks noChangeAspect="1"/>
          </p:cNvPicPr>
          <p:nvPr/>
        </p:nvPicPr>
        <p:blipFill>
          <a:blip r:embed="rId6"/>
          <a:stretch>
            <a:fillRect/>
          </a:stretch>
        </p:blipFill>
        <p:spPr>
          <a:xfrm>
            <a:off x="3180776" y="659475"/>
            <a:ext cx="6178868" cy="4788146"/>
          </a:xfrm>
          <a:prstGeom prst="rect">
            <a:avLst/>
          </a:prstGeom>
        </p:spPr>
      </p:pic>
    </p:spTree>
    <p:extLst>
      <p:ext uri="{BB962C8B-B14F-4D97-AF65-F5344CB8AC3E}">
        <p14:creationId xmlns:p14="http://schemas.microsoft.com/office/powerpoint/2010/main" val="4294233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49" y="1196975"/>
            <a:ext cx="7559675" cy="1253617"/>
          </a:xfrm>
        </p:spPr>
        <p:txBody>
          <a:bodyPr anchor="t">
            <a:normAutofit/>
          </a:bodyPr>
          <a:lstStyle/>
          <a:p>
            <a:r>
              <a:rPr lang="nl-NL" dirty="0" err="1"/>
              <a:t>Overview</a:t>
            </a:r>
            <a:endParaRPr lang="nl-NL" dirty="0"/>
          </a:p>
        </p:txBody>
      </p:sp>
      <p:sp>
        <p:nvSpPr>
          <p:cNvPr id="5" name="Text Placeholder 2">
            <a:extLst>
              <a:ext uri="{FF2B5EF4-FFF2-40B4-BE49-F238E27FC236}">
                <a16:creationId xmlns:a16="http://schemas.microsoft.com/office/drawing/2014/main" id="{0EAAB6C2-6CF4-7F2F-406A-A6C8CD45B5E3}"/>
              </a:ext>
            </a:extLst>
          </p:cNvPr>
          <p:cNvSpPr txBox="1">
            <a:spLocks/>
          </p:cNvSpPr>
          <p:nvPr/>
        </p:nvSpPr>
        <p:spPr>
          <a:xfrm>
            <a:off x="1995407" y="2450592"/>
            <a:ext cx="9931263"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fontAlgn="base">
              <a:buFont typeface="Arial" panose="020B0604020202020204" pitchFamily="34" charset="0"/>
              <a:buChar char="•"/>
            </a:pPr>
            <a:r>
              <a:rPr lang="en-GB" b="1" dirty="0">
                <a:solidFill>
                  <a:srgbClr val="000000"/>
                </a:solidFill>
              </a:rPr>
              <a:t>Why timelines of council decisions</a:t>
            </a:r>
            <a:endParaRPr lang="en-GB" dirty="0">
              <a:solidFill>
                <a:srgbClr val="000000"/>
              </a:solidFill>
            </a:endParaRPr>
          </a:p>
          <a:p>
            <a:pPr marL="342900" indent="-342900" fontAlgn="base">
              <a:buFont typeface="Arial" panose="020B0604020202020204" pitchFamily="34" charset="0"/>
              <a:buChar char="•"/>
            </a:pPr>
            <a:r>
              <a:rPr lang="en-GB" dirty="0">
                <a:solidFill>
                  <a:srgbClr val="000000"/>
                </a:solidFill>
              </a:rPr>
              <a:t>How experts create timelines</a:t>
            </a:r>
          </a:p>
          <a:p>
            <a:pPr marL="342900" indent="-342900" fontAlgn="base">
              <a:buFont typeface="Arial" panose="020B0604020202020204" pitchFamily="34" charset="0"/>
              <a:buChar char="•"/>
            </a:pPr>
            <a:r>
              <a:rPr lang="en-GB" dirty="0">
                <a:solidFill>
                  <a:srgbClr val="000000"/>
                </a:solidFill>
              </a:rPr>
              <a:t>How to reconstruct timelines</a:t>
            </a:r>
            <a:br>
              <a:rPr lang="en-GB" dirty="0">
                <a:solidFill>
                  <a:srgbClr val="000000"/>
                </a:solidFill>
              </a:rPr>
            </a:br>
            <a:r>
              <a:rPr lang="en-GB" dirty="0">
                <a:solidFill>
                  <a:srgbClr val="000000"/>
                </a:solidFill>
              </a:rPr>
              <a:t>	</a:t>
            </a:r>
            <a:r>
              <a:rPr lang="en-GB" i="1" dirty="0">
                <a:solidFill>
                  <a:srgbClr val="000000"/>
                </a:solidFill>
              </a:rPr>
              <a:t>Approach 1:</a:t>
            </a:r>
            <a:r>
              <a:rPr lang="en-GB" dirty="0">
                <a:solidFill>
                  <a:srgbClr val="000000"/>
                </a:solidFill>
              </a:rPr>
              <a:t> Document co-citation</a:t>
            </a:r>
            <a:br>
              <a:rPr lang="en-GB" dirty="0">
                <a:solidFill>
                  <a:srgbClr val="000000"/>
                </a:solidFill>
              </a:rPr>
            </a:br>
            <a:r>
              <a:rPr lang="en-GB" dirty="0">
                <a:solidFill>
                  <a:srgbClr val="000000"/>
                </a:solidFill>
              </a:rPr>
              <a:t>	</a:t>
            </a:r>
            <a:r>
              <a:rPr lang="en-GB" i="1" dirty="0">
                <a:solidFill>
                  <a:srgbClr val="000000"/>
                </a:solidFill>
              </a:rPr>
              <a:t>Approach 2:</a:t>
            </a:r>
            <a:r>
              <a:rPr lang="en-GB" dirty="0">
                <a:solidFill>
                  <a:srgbClr val="000000"/>
                </a:solidFill>
              </a:rPr>
              <a:t> References between documents</a:t>
            </a:r>
          </a:p>
          <a:p>
            <a:pPr marL="342900" indent="-342900" fontAlgn="base">
              <a:buFont typeface="Arial" panose="020B0604020202020204" pitchFamily="34" charset="0"/>
              <a:buChar char="•"/>
            </a:pPr>
            <a:r>
              <a:rPr lang="en-GB" dirty="0">
                <a:solidFill>
                  <a:srgbClr val="000000"/>
                </a:solidFill>
              </a:rPr>
              <a:t>Evaluation</a:t>
            </a:r>
          </a:p>
          <a:p>
            <a:pPr marL="342900" indent="-342900" fontAlgn="base">
              <a:buFont typeface="Arial" panose="020B0604020202020204" pitchFamily="34" charset="0"/>
              <a:buChar char="•"/>
            </a:pPr>
            <a:r>
              <a:rPr lang="en-GB" dirty="0">
                <a:solidFill>
                  <a:srgbClr val="000000"/>
                </a:solidFill>
              </a:rPr>
              <a:t>Conclusion</a:t>
            </a:r>
          </a:p>
          <a:p>
            <a:pPr fontAlgn="base"/>
            <a:endParaRPr lang="en-GB" b="0" i="0" dirty="0">
              <a:solidFill>
                <a:srgbClr val="000000"/>
              </a:solidFill>
              <a:effectLst/>
            </a:endParaRPr>
          </a:p>
          <a:p>
            <a:pPr lvl="0" fontAlgn="base"/>
            <a:endParaRPr lang="en-GB" i="1" dirty="0">
              <a:solidFill>
                <a:srgbClr val="000000"/>
              </a:solidFill>
            </a:endParaRPr>
          </a:p>
        </p:txBody>
      </p:sp>
    </p:spTree>
    <p:extLst>
      <p:ext uri="{BB962C8B-B14F-4D97-AF65-F5344CB8AC3E}">
        <p14:creationId xmlns:p14="http://schemas.microsoft.com/office/powerpoint/2010/main" val="157262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5FC894B1-D621-5FFD-0546-F7572BBDEEA2}"/>
              </a:ext>
            </a:extLst>
          </p:cNvPr>
          <p:cNvPicPr>
            <a:picLocks noChangeAspect="1"/>
          </p:cNvPicPr>
          <p:nvPr/>
        </p:nvPicPr>
        <p:blipFill>
          <a:blip r:embed="rId3"/>
          <a:stretch>
            <a:fillRect/>
          </a:stretch>
        </p:blipFill>
        <p:spPr>
          <a:xfrm>
            <a:off x="2371980" y="1877764"/>
            <a:ext cx="5508961" cy="3276634"/>
          </a:xfrm>
          <a:prstGeom prst="rect">
            <a:avLst/>
          </a:prstGeom>
        </p:spPr>
      </p:pic>
    </p:spTree>
    <p:extLst>
      <p:ext uri="{BB962C8B-B14F-4D97-AF65-F5344CB8AC3E}">
        <p14:creationId xmlns:p14="http://schemas.microsoft.com/office/powerpoint/2010/main" val="3062316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98E7B0-5BF6-BC88-FAB5-C075A3C54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1" y="1815909"/>
            <a:ext cx="11522074" cy="3226181"/>
          </a:xfrm>
          <a:prstGeom prst="rect">
            <a:avLst/>
          </a:prstGeom>
          <a:noFill/>
          <a:ln>
            <a:noFill/>
          </a:ln>
        </p:spPr>
      </p:pic>
    </p:spTree>
    <p:extLst>
      <p:ext uri="{BB962C8B-B14F-4D97-AF65-F5344CB8AC3E}">
        <p14:creationId xmlns:p14="http://schemas.microsoft.com/office/powerpoint/2010/main" val="3737461198"/>
      </p:ext>
    </p:extLst>
  </p:cSld>
  <p:clrMapOvr>
    <a:masterClrMapping/>
  </p:clrMapOvr>
</p:sld>
</file>

<file path=ppt/theme/theme1.xml><?xml version="1.0" encoding="utf-8"?>
<a:theme xmlns:a="http://schemas.openxmlformats.org/drawingml/2006/main" name="Utrecht University">
  <a:themeElements>
    <a:clrScheme name="Utrecht University">
      <a:dk1>
        <a:srgbClr val="000000"/>
      </a:dk1>
      <a:lt1>
        <a:srgbClr val="FFFFFF"/>
      </a:lt1>
      <a:dk2>
        <a:srgbClr val="C00935"/>
      </a:dk2>
      <a:lt2>
        <a:srgbClr val="D9D9D9"/>
      </a:lt2>
      <a:accent1>
        <a:srgbClr val="FFCD00"/>
      </a:accent1>
      <a:accent2>
        <a:srgbClr val="DD9562"/>
      </a:accent2>
      <a:accent3>
        <a:srgbClr val="911D56"/>
      </a:accent3>
      <a:accent4>
        <a:srgbClr val="63A593"/>
      </a:accent4>
      <a:accent5>
        <a:srgbClr val="161D41"/>
      </a:accent5>
      <a:accent6>
        <a:srgbClr val="6686C3"/>
      </a:accent6>
      <a:hlink>
        <a:srgbClr val="52287F"/>
      </a:hlink>
      <a:folHlink>
        <a:srgbClr val="623E2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Presentatie11" id="{922CF800-1864-A146-8406-D723247B2F6A}" vid="{9B1D9458-2A1C-0B48-BBE6-B0E929882854}"/>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uu_powerpoint_template_EN_2021</Template>
  <TotalTime>3503</TotalTime>
  <Words>2363</Words>
  <Application>Microsoft Office PowerPoint</Application>
  <PresentationFormat>Custom</PresentationFormat>
  <Paragraphs>268</Paragraphs>
  <Slides>36</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Merriweather Regular</vt:lpstr>
      <vt:lpstr>Open Sans Light</vt:lpstr>
      <vt:lpstr>Merriweather Light</vt:lpstr>
      <vt:lpstr>Arial</vt:lpstr>
      <vt:lpstr>Segoe UI</vt:lpstr>
      <vt:lpstr>Open Sans</vt:lpstr>
      <vt:lpstr>Wingdings</vt:lpstr>
      <vt:lpstr>Verdana</vt:lpstr>
      <vt:lpstr>Utrecht University</vt:lpstr>
      <vt:lpstr>Timelines of council decisions Reconstructing the decision-making processes of a city council based on references between documents</vt:lpstr>
      <vt:lpstr>PowerPoint Presentation</vt:lpstr>
      <vt:lpstr>PowerPoint Presentation</vt:lpstr>
      <vt:lpstr>PowerPoint Presentation</vt:lpstr>
      <vt:lpstr>PowerPoint Presentation</vt:lpstr>
      <vt:lpstr>PowerPoint Presentation</vt:lpstr>
      <vt:lpstr>Overview</vt:lpstr>
      <vt:lpstr>PowerPoint Presentation</vt:lpstr>
      <vt:lpstr>PowerPoint Presentation</vt:lpstr>
      <vt:lpstr>PowerPoint Presentation</vt:lpstr>
      <vt:lpstr>PowerPoint Presentation</vt:lpstr>
      <vt:lpstr>PowerPoint Presentation</vt:lpstr>
      <vt:lpstr>Research question</vt:lpstr>
      <vt:lpstr>Research question</vt:lpstr>
      <vt:lpstr>How are manual timelines constructed?</vt:lpstr>
      <vt:lpstr>How are manual timelines constructed?</vt:lpstr>
      <vt:lpstr>How are manual timelines constructed?</vt:lpstr>
      <vt:lpstr>Overview</vt:lpstr>
      <vt:lpstr>PowerPoint Presentation</vt:lpstr>
      <vt:lpstr>Approach 1: document co-citation</vt:lpstr>
      <vt:lpstr>PowerPoint Presentation</vt:lpstr>
      <vt:lpstr>Approach 2: in-text references</vt:lpstr>
      <vt:lpstr>Approach 2: in-text references</vt:lpstr>
      <vt:lpstr>Combining approaches</vt:lpstr>
      <vt:lpstr>Overview</vt:lpstr>
      <vt:lpstr>Evaluation</vt:lpstr>
      <vt:lpstr>Evaluation</vt:lpstr>
      <vt:lpstr>Evaluation</vt:lpstr>
      <vt:lpstr>Evaluation</vt:lpstr>
      <vt:lpstr>Results</vt:lpstr>
      <vt:lpstr>Results</vt:lpstr>
      <vt:lpstr>Results</vt:lpstr>
      <vt:lpstr>Results</vt:lpstr>
      <vt:lpstr>Results</vt:lpstr>
      <vt:lpstr>Results</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Thomas Schoegje</dc:creator>
  <cp:keywords/>
  <dc:description/>
  <cp:lastModifiedBy>Thomas Schoegje</cp:lastModifiedBy>
  <cp:revision>1002</cp:revision>
  <dcterms:created xsi:type="dcterms:W3CDTF">2022-08-29T17:41:59Z</dcterms:created>
  <dcterms:modified xsi:type="dcterms:W3CDTF">2024-06-09T17:31:52Z</dcterms:modified>
  <cp:category/>
</cp:coreProperties>
</file>